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68" r:id="rId3"/>
    <p:sldId id="261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54" r:id="rId15"/>
    <p:sldId id="319" r:id="rId16"/>
    <p:sldId id="320" r:id="rId17"/>
    <p:sldId id="321" r:id="rId18"/>
    <p:sldId id="355" r:id="rId19"/>
    <p:sldId id="322" r:id="rId20"/>
    <p:sldId id="323" r:id="rId21"/>
    <p:sldId id="327" r:id="rId22"/>
    <p:sldId id="324" r:id="rId23"/>
    <p:sldId id="325" r:id="rId24"/>
    <p:sldId id="326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53" r:id="rId38"/>
    <p:sldId id="340" r:id="rId39"/>
    <p:sldId id="341" r:id="rId40"/>
    <p:sldId id="342" r:id="rId41"/>
    <p:sldId id="343" r:id="rId42"/>
    <p:sldId id="344" r:id="rId43"/>
    <p:sldId id="345" r:id="rId44"/>
    <p:sldId id="275" r:id="rId45"/>
    <p:sldId id="262" r:id="rId46"/>
  </p:sldIdLst>
  <p:sldSz cx="12192000" cy="6858000"/>
  <p:notesSz cx="6858000" cy="9144000"/>
  <p:defaultTextStyle>
    <a:defPPr>
      <a:defRPr lang="bg-BG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53643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10728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60929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214573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82164" algn="l" defTabSz="1072866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8597" algn="l" defTabSz="1072866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55029" algn="l" defTabSz="1072866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91462" algn="l" defTabSz="1072866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79CB07"/>
    <a:srgbClr val="F2F2F2"/>
    <a:srgbClr val="EC5368"/>
    <a:srgbClr val="3D3743"/>
    <a:srgbClr val="FFFFFF"/>
    <a:srgbClr val="949494"/>
    <a:srgbClr val="F0D4C2"/>
    <a:srgbClr val="000000"/>
    <a:srgbClr val="FAE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6" autoAdjust="0"/>
    <p:restoredTop sz="90582" autoAdjust="0"/>
  </p:normalViewPr>
  <p:slideViewPr>
    <p:cSldViewPr>
      <p:cViewPr varScale="1">
        <p:scale>
          <a:sx n="98" d="100"/>
          <a:sy n="98" d="100"/>
        </p:scale>
        <p:origin x="50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115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0DB73-7033-42B0-BD02-C54A0BE77918}" type="datetimeFigureOut">
              <a:rPr lang="bg-BG" smtClean="0"/>
              <a:t>14.7.2024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CDE7E-8737-45F0-AB95-D9118592C7E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0453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46879-6C1C-4702-A461-34B635ED35B4}" type="datetimeFigureOut">
              <a:rPr lang="bg-BG" smtClean="0"/>
              <a:t>14.7.2024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1ECC2-CC4E-4F29-8066-0FD7DD3067D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6056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FF0000"/>
                </a:solidFill>
              </a:rPr>
              <a:t>READ</a:t>
            </a:r>
            <a:r>
              <a:rPr lang="en-US" sz="1200" b="1" baseline="0">
                <a:solidFill>
                  <a:srgbClr val="FF0000"/>
                </a:solidFill>
              </a:rPr>
              <a:t> PLEASE!</a:t>
            </a:r>
            <a:endParaRPr lang="en-US" sz="1200" b="1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FF0000"/>
                </a:solidFill>
              </a:rPr>
              <a:t>Before you open this template be sure that you have </a:t>
            </a:r>
            <a:r>
              <a:rPr lang="en-US"/>
              <a:t>installed these fonts: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GeosansLight.ttf 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from: </a:t>
            </a:r>
            <a:r>
              <a:rPr lang="en-US"/>
              <a:t>http://www.dafont.com/geo-sans-light.font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Cicle Semi.ttf 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from: </a:t>
            </a:r>
            <a:r>
              <a:rPr lang="en-US"/>
              <a:t>http://www.dafont.com/new-cicle.font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fontawesome-webfont.ttf 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from: </a:t>
            </a:r>
            <a:r>
              <a:rPr lang="en-US" sz="120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http://fortawesome.github.io/Font-Awesome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All</a:t>
            </a:r>
            <a:r>
              <a:rPr lang="en-US" baseline="0"/>
              <a:t> fonts are free for use in commercial projects!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If you have any problems with this presentation, please contact with me from this page: http://graphicriver.net/user/Bandidos 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5856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P(B|A)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的意思是在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事件的情况下，发生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事件的概率，可以理解为概率论中的条件概率，而贝叶斯公式的巨大作用就是对因果关系进行了交换，通过上面的公式就可以计算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P(A|B)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的概率，只要通过上述的转换。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24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659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数据建模 数据是几何的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26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1956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又名为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均值算法，他是一个聚类算法，这里的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就是聚簇中心的个数，代表数据中存在多少数据簇。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数据是有方向的 有距离的 向量的</a:t>
            </a:r>
            <a:endParaRPr lang="zh-CN" altLang="en-US" dirty="0"/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人以群分，物以类聚。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31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86429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Redis </a:t>
            </a:r>
            <a:r>
              <a:rPr lang="zh-CN" altLang="en-US" dirty="0"/>
              <a:t>哨兵主从</a:t>
            </a:r>
            <a:r>
              <a:rPr lang="zh-CN" altLang="en-US" baseline="0" dirty="0"/>
              <a:t> 选举模式 </a:t>
            </a:r>
            <a:r>
              <a:rPr lang="en-US" altLang="zh-CN" baseline="0" dirty="0"/>
              <a:t>raft</a:t>
            </a:r>
            <a:r>
              <a:rPr lang="zh-CN" altLang="en-US" baseline="0" dirty="0"/>
              <a:t>算法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32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7440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曼哈顿距离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33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860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map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阶段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单个作业被分成很多小分，输入数据也被切片分发到每个节点，各个节点只在本地数据上运算 对应运算代码称为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mapper</a:t>
            </a:r>
          </a:p>
          <a:p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sort/combine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阶段 ： 对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mapper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进行排序或组合</a:t>
            </a:r>
          </a:p>
          <a:p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shuffle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阶段：将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的输出作为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的输入的过程，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主要在这个地方优化</a:t>
            </a:r>
          </a:p>
          <a:p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reduce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阶段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mapper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的输出通过某种方式组合（一般包括排序），排序后再被分成小份分发到各个节点进行下一步处理工作。对应运算代码称为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reducer</a:t>
            </a:r>
          </a:p>
          <a:p>
            <a:r>
              <a:rPr lang="en-US" altLang="zh-CN" dirty="0"/>
              <a:t>https://zhuanlan.zhihu.com/p/98998322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36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7668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数据立方体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38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869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垃圾桶里有你全部生活习惯</a:t>
            </a:r>
          </a:p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中国不适用 有尿布的地方没有啤酒 有啤酒的地方没有尿布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5247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垃圾桶里有你全部生活习惯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4073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大家周末会做什么 消费不高 提高生活质量 周末带着小朋友购物 给孩子买点肉补补 给自己买点酒水饮料 花生瓜子</a:t>
            </a:r>
            <a:endParaRPr lang="en-US" altLang="zh-CN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什么样的人受到商场欢迎停留很久的顾客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商场盈利</a:t>
            </a:r>
            <a:r>
              <a:rPr lang="en-US" altLang="zh-CN" dirty="0"/>
              <a:t>-&gt; </a:t>
            </a:r>
            <a:r>
              <a:rPr lang="zh-CN" altLang="en-US" dirty="0"/>
              <a:t>购物时间越久 越有可能购物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沃尔玛宜家 购买目标的过程 引导用户 设计路线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物品更新频率 低</a:t>
            </a:r>
            <a:r>
              <a:rPr lang="en-US" altLang="zh-CN" dirty="0"/>
              <a:t>-&gt;</a:t>
            </a:r>
            <a:r>
              <a:rPr lang="zh-CN" altLang="en-US" dirty="0"/>
              <a:t>高   洗漱用品 电器 文具 </a:t>
            </a:r>
            <a:r>
              <a:rPr lang="en-US" altLang="zh-CN" dirty="0"/>
              <a:t>-&gt; </a:t>
            </a:r>
            <a:r>
              <a:rPr lang="zh-CN" altLang="en-US" dirty="0"/>
              <a:t>冷热生鲜 零食酒水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973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沃尔玛宜家 购买目标的过程 引导用户 设计路线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物品更新频率 低</a:t>
            </a:r>
            <a:r>
              <a:rPr lang="en-US" altLang="zh-CN" dirty="0"/>
              <a:t>-&gt;</a:t>
            </a:r>
            <a:r>
              <a:rPr lang="zh-CN" altLang="en-US" dirty="0"/>
              <a:t>高   洗漱用品 电器 文具 </a:t>
            </a:r>
            <a:r>
              <a:rPr lang="en-US" altLang="zh-CN" dirty="0"/>
              <a:t>-&gt; </a:t>
            </a:r>
            <a:r>
              <a:rPr lang="zh-CN" altLang="en-US" dirty="0"/>
              <a:t>冷热生鲜 零食酒水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610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婴儿学习 叫爸爸</a:t>
            </a:r>
            <a:endParaRPr lang="en-US" altLang="zh-CN" dirty="0"/>
          </a:p>
          <a:p>
            <a:r>
              <a:rPr lang="zh-CN" altLang="en-US" dirty="0"/>
              <a:t>管爸爸叫妈妈 脑子有泡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62652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光子量子实验</a:t>
            </a:r>
          </a:p>
          <a:p>
            <a:pPr marL="228600" indent="-228600">
              <a:buAutoNum type="arabicPeriod"/>
            </a:pPr>
            <a:r>
              <a:rPr lang="zh-CN" altLang="en-US" dirty="0"/>
              <a:t>休谟问题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19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11774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休谟问题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光子量子实验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哲学家总是提问题 自己还做不出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20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635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关联分析 贝叶斯 </a:t>
            </a:r>
            <a:r>
              <a:rPr lang="en-US" altLang="zh-CN" dirty="0" err="1"/>
              <a:t>apriori</a:t>
            </a:r>
            <a:endParaRPr lang="en-US" altLang="zh-CN" dirty="0"/>
          </a:p>
          <a:p>
            <a:r>
              <a:rPr lang="zh-CN" altLang="en-US" dirty="0"/>
              <a:t>分类分析</a:t>
            </a:r>
            <a:r>
              <a:rPr lang="en-US" altLang="zh-CN" dirty="0"/>
              <a:t>:  </a:t>
            </a:r>
            <a:r>
              <a:rPr lang="en-US" altLang="zh-CN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KNN, </a:t>
            </a:r>
            <a:r>
              <a:rPr lang="zh-CN" alt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决策树</a:t>
            </a:r>
            <a:r>
              <a:rPr lang="en-US" altLang="zh-CN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逻辑回归</a:t>
            </a:r>
            <a:r>
              <a:rPr lang="en-US" altLang="zh-CN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SVM</a:t>
            </a:r>
            <a:r>
              <a:rPr lang="en-US" altLang="zh-CN" dirty="0"/>
              <a:t>	</a:t>
            </a:r>
            <a:r>
              <a:rPr lang="zh-CN" altLang="en-US" dirty="0"/>
              <a:t>电子邮件垃圾邮件</a:t>
            </a:r>
            <a:endParaRPr lang="en-US" altLang="zh-CN" dirty="0"/>
          </a:p>
          <a:p>
            <a:r>
              <a:rPr lang="zh-CN" altLang="en-US" dirty="0"/>
              <a:t>聚类分析</a:t>
            </a:r>
            <a:r>
              <a:rPr lang="en-US" altLang="zh-CN" dirty="0"/>
              <a:t>:  </a:t>
            </a:r>
            <a:r>
              <a:rPr lang="en-US" altLang="zh-CN" sz="16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US" altLang="zh-CN" sz="16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k-</a:t>
            </a:r>
            <a:r>
              <a:rPr lang="zh-CN" altLang="en-US" sz="16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均值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23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875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" TargetMode="External"/><Relationship Id="rId2" Type="http://schemas.openxmlformats.org/officeDocument/2006/relationships/hyperlink" Target="http://facebook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twitter.com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" TargetMode="External"/><Relationship Id="rId2" Type="http://schemas.openxmlformats.org/officeDocument/2006/relationships/hyperlink" Target="http://facebook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twitter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" TargetMode="External"/><Relationship Id="rId2" Type="http://schemas.openxmlformats.org/officeDocument/2006/relationships/hyperlink" Target="http://facebook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twitter.com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" TargetMode="External"/><Relationship Id="rId2" Type="http://schemas.openxmlformats.org/officeDocument/2006/relationships/hyperlink" Target="http://facebook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twitter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, Subtitle,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71534" y="164642"/>
            <a:ext cx="8544949" cy="96010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534" y="932728"/>
            <a:ext cx="8544949" cy="50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1pPr>
            <a:lvl2pPr marL="49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bg-BG" dirty="0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794207" y="1892835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n-US" sz="4767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4172806" y="6437951"/>
            <a:ext cx="931217" cy="307777"/>
            <a:chOff x="1867445" y="3664855"/>
            <a:chExt cx="756614" cy="307777"/>
          </a:xfrm>
        </p:grpSpPr>
        <p:sp>
          <p:nvSpPr>
            <p:cNvPr id="34" name="TextBox 33"/>
            <p:cNvSpPr txBox="1"/>
            <p:nvPr userDrawn="1"/>
          </p:nvSpPr>
          <p:spPr>
            <a:xfrm>
              <a:off x="1867445" y="3664855"/>
              <a:ext cx="756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100" baseline="0" dirty="0">
                  <a:solidFill>
                    <a:srgbClr val="3D3743"/>
                  </a:solidFill>
                  <a:latin typeface="GeosansLight" pitchFamily="2" charset="0"/>
                </a:rPr>
                <a:t>SU</a:t>
              </a:r>
              <a:r>
                <a:rPr lang="en-US" sz="1400" spc="100" baseline="0" dirty="0">
                  <a:solidFill>
                    <a:srgbClr val="558ED5"/>
                  </a:solidFill>
                  <a:latin typeface="GeosansLight" pitchFamily="2" charset="0"/>
                </a:rPr>
                <a:t>CC</a:t>
              </a:r>
              <a:r>
                <a:rPr lang="en-US" sz="1400" spc="100" baseline="0" dirty="0">
                  <a:solidFill>
                    <a:srgbClr val="3D3743"/>
                  </a:solidFill>
                  <a:latin typeface="GeosansLight" pitchFamily="2" charset="0"/>
                </a:rPr>
                <a:t>ESS</a:t>
              </a:r>
              <a:endParaRPr lang="bg-BG" sz="1400" spc="100" baseline="0" dirty="0">
                <a:solidFill>
                  <a:srgbClr val="3D3743"/>
                </a:solidFill>
              </a:endParaRPr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2175613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>
                  <a:solidFill>
                    <a:srgbClr val="3D3743"/>
                  </a:solidFill>
                </a:rPr>
                <a:t>•</a:t>
              </a: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2069589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>
                  <a:solidFill>
                    <a:srgbClr val="3D3743"/>
                  </a:solidFill>
                </a:rPr>
                <a:t>•</a:t>
              </a:r>
            </a:p>
          </p:txBody>
        </p:sp>
      </p:grpSp>
      <p:sp>
        <p:nvSpPr>
          <p:cNvPr id="45" name="TextBox 44"/>
          <p:cNvSpPr txBox="1"/>
          <p:nvPr userDrawn="1"/>
        </p:nvSpPr>
        <p:spPr>
          <a:xfrm>
            <a:off x="3964661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>
                <a:solidFill>
                  <a:srgbClr val="558ED5"/>
                </a:solidFill>
              </a:rPr>
              <a:t>•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5089374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>
                <a:solidFill>
                  <a:srgbClr val="558ED5"/>
                </a:solidFill>
              </a:rPr>
              <a:t>•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507792" y="6453337"/>
            <a:ext cx="2544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rgbClr val="949494"/>
                </a:solidFill>
                <a:latin typeface="New Cicle" pitchFamily="2" charset="0"/>
              </a:rPr>
              <a:t>This presentation was created by John Doe</a:t>
            </a:r>
            <a:endParaRPr lang="bg-BG" sz="1100">
              <a:solidFill>
                <a:srgbClr val="949494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8190575" y="647637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>
                <a:solidFill>
                  <a:srgbClr val="558ED5"/>
                </a:solidFill>
              </a:rPr>
              <a:t>•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11707899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0" name="TextBox 49">
            <a:hlinkClick r:id="" action="ppaction://hlinkshowjump?jump=nextslide"/>
          </p:cNvPr>
          <p:cNvSpPr txBox="1"/>
          <p:nvPr userDrawn="1"/>
        </p:nvSpPr>
        <p:spPr>
          <a:xfrm>
            <a:off x="11714459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i="0" u="none" dirty="0">
                <a:solidFill>
                  <a:schemeClr val="bg1"/>
                </a:solidFill>
                <a:latin typeface="FontAwesome" pitchFamily="2" charset="0"/>
              </a:rPr>
              <a:t></a:t>
            </a:r>
            <a:endParaRPr lang="bg-BG" sz="600" u="none" dirty="0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 userDrawn="1"/>
        </p:nvSpPr>
        <p:spPr>
          <a:xfrm>
            <a:off x="11442555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2" name="TextBox 51">
            <a:hlinkClick r:id="" action="ppaction://hlinkshowjump?jump=previousslide"/>
          </p:cNvPr>
          <p:cNvSpPr txBox="1"/>
          <p:nvPr userDrawn="1"/>
        </p:nvSpPr>
        <p:spPr>
          <a:xfrm>
            <a:off x="11427837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bg1"/>
                </a:solidFill>
                <a:latin typeface="FontAwesome" pitchFamily="2" charset="0"/>
              </a:rPr>
              <a:t>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17571" y="6477556"/>
            <a:ext cx="235962" cy="200055"/>
            <a:chOff x="217571" y="6481624"/>
            <a:chExt cx="235962" cy="200055"/>
          </a:xfrm>
        </p:grpSpPr>
        <p:sp>
          <p:nvSpPr>
            <p:cNvPr id="54" name="Oval 53"/>
            <p:cNvSpPr/>
            <p:nvPr userDrawn="1"/>
          </p:nvSpPr>
          <p:spPr>
            <a:xfrm>
              <a:off x="224770" y="6491641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5" name="Rectangle 54">
              <a:hlinkClick r:id="rId2"/>
            </p:cNvPr>
            <p:cNvSpPr/>
            <p:nvPr userDrawn="1"/>
          </p:nvSpPr>
          <p:spPr>
            <a:xfrm>
              <a:off x="217571" y="6481624"/>
              <a:ext cx="2359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dirty="0">
                  <a:solidFill>
                    <a:schemeClr val="bg1"/>
                  </a:solidFill>
                  <a:latin typeface="FontAwesome" pitchFamily="2" charset="0"/>
                </a:rPr>
                <a:t></a:t>
              </a:r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453206" y="6477556"/>
            <a:ext cx="261610" cy="200055"/>
            <a:chOff x="449414" y="6473487"/>
            <a:chExt cx="261610" cy="200055"/>
          </a:xfrm>
        </p:grpSpPr>
        <p:sp>
          <p:nvSpPr>
            <p:cNvPr id="57" name="Oval 56"/>
            <p:cNvSpPr/>
            <p:nvPr userDrawn="1"/>
          </p:nvSpPr>
          <p:spPr>
            <a:xfrm>
              <a:off x="469437" y="6483504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8" name="Rectangle 57">
              <a:hlinkClick r:id="rId3"/>
            </p:cNvPr>
            <p:cNvSpPr/>
            <p:nvPr userDrawn="1"/>
          </p:nvSpPr>
          <p:spPr>
            <a:xfrm>
              <a:off x="449414" y="6473487"/>
              <a:ext cx="26161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>
                  <a:solidFill>
                    <a:schemeClr val="bg1"/>
                  </a:solidFill>
                  <a:latin typeface="FontAwesome" pitchFamily="2" charset="0"/>
                </a:rPr>
                <a:t></a:t>
              </a: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714489" y="6477556"/>
            <a:ext cx="268022" cy="200055"/>
            <a:chOff x="714489" y="6481624"/>
            <a:chExt cx="268022" cy="200055"/>
          </a:xfrm>
        </p:grpSpPr>
        <p:sp>
          <p:nvSpPr>
            <p:cNvPr id="60" name="Oval 59"/>
            <p:cNvSpPr/>
            <p:nvPr userDrawn="1"/>
          </p:nvSpPr>
          <p:spPr>
            <a:xfrm>
              <a:off x="737719" y="6491641"/>
              <a:ext cx="221563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1" name="Rectangle 60">
              <a:hlinkClick r:id="rId4"/>
            </p:cNvPr>
            <p:cNvSpPr/>
            <p:nvPr userDrawn="1"/>
          </p:nvSpPr>
          <p:spPr>
            <a:xfrm>
              <a:off x="714489" y="6481624"/>
              <a:ext cx="26802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>
                  <a:solidFill>
                    <a:schemeClr val="bg1"/>
                  </a:solidFill>
                  <a:latin typeface="FontAwesome" pitchFamily="2" charset="0"/>
                </a:rPr>
                <a:t>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5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7489" y="164642"/>
            <a:ext cx="5838041" cy="96010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7487" y="932728"/>
            <a:ext cx="5838042" cy="50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1pPr>
            <a:lvl2pPr marL="49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bg-BG" dirty="0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2090521" y="2910659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n-US" sz="4767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" y="0"/>
            <a:ext cx="5903979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grpSp>
        <p:nvGrpSpPr>
          <p:cNvPr id="25" name="Group 25"/>
          <p:cNvGrpSpPr/>
          <p:nvPr userDrawn="1"/>
        </p:nvGrpSpPr>
        <p:grpSpPr>
          <a:xfrm>
            <a:off x="8689589" y="6437951"/>
            <a:ext cx="931217" cy="307777"/>
            <a:chOff x="1867445" y="3664855"/>
            <a:chExt cx="756614" cy="307777"/>
          </a:xfrm>
        </p:grpSpPr>
        <p:sp>
          <p:nvSpPr>
            <p:cNvPr id="26" name="TextBox 33"/>
            <p:cNvSpPr txBox="1"/>
            <p:nvPr userDrawn="1"/>
          </p:nvSpPr>
          <p:spPr>
            <a:xfrm>
              <a:off x="1867445" y="3664855"/>
              <a:ext cx="756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100" baseline="0" dirty="0">
                  <a:solidFill>
                    <a:srgbClr val="3D3743"/>
                  </a:solidFill>
                  <a:latin typeface="GeosansLight" pitchFamily="2" charset="0"/>
                </a:rPr>
                <a:t>SU</a:t>
              </a:r>
              <a:r>
                <a:rPr lang="en-US" sz="1400" spc="100" baseline="0" dirty="0">
                  <a:solidFill>
                    <a:srgbClr val="558ED5"/>
                  </a:solidFill>
                  <a:latin typeface="GeosansLight" pitchFamily="2" charset="0"/>
                </a:rPr>
                <a:t>CC</a:t>
              </a:r>
              <a:r>
                <a:rPr lang="en-US" sz="1400" spc="100" baseline="0" dirty="0">
                  <a:solidFill>
                    <a:srgbClr val="3D3743"/>
                  </a:solidFill>
                  <a:latin typeface="GeosansLight" pitchFamily="2" charset="0"/>
                </a:rPr>
                <a:t>ESS</a:t>
              </a:r>
              <a:endParaRPr lang="bg-BG" sz="1400" spc="100" baseline="0" dirty="0">
                <a:solidFill>
                  <a:srgbClr val="3D3743"/>
                </a:solidFill>
              </a:endParaRPr>
            </a:p>
          </p:txBody>
        </p:sp>
        <p:sp>
          <p:nvSpPr>
            <p:cNvPr id="28" name="TextBox 36"/>
            <p:cNvSpPr txBox="1"/>
            <p:nvPr userDrawn="1"/>
          </p:nvSpPr>
          <p:spPr>
            <a:xfrm>
              <a:off x="2175613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>
                  <a:solidFill>
                    <a:srgbClr val="3D3743"/>
                  </a:solidFill>
                </a:rPr>
                <a:t>•</a:t>
              </a:r>
            </a:p>
          </p:txBody>
        </p:sp>
        <p:sp>
          <p:nvSpPr>
            <p:cNvPr id="29" name="TextBox 43"/>
            <p:cNvSpPr txBox="1"/>
            <p:nvPr userDrawn="1"/>
          </p:nvSpPr>
          <p:spPr>
            <a:xfrm>
              <a:off x="2069589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>
                  <a:solidFill>
                    <a:srgbClr val="3D3743"/>
                  </a:solidFill>
                </a:rPr>
                <a:t>•</a:t>
              </a:r>
            </a:p>
          </p:txBody>
        </p:sp>
      </p:grpSp>
      <p:sp>
        <p:nvSpPr>
          <p:cNvPr id="30" name="TextBox 44"/>
          <p:cNvSpPr txBox="1"/>
          <p:nvPr userDrawn="1"/>
        </p:nvSpPr>
        <p:spPr>
          <a:xfrm>
            <a:off x="8481444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>
                <a:solidFill>
                  <a:srgbClr val="558ED5"/>
                </a:solidFill>
              </a:rPr>
              <a:t>•</a:t>
            </a:r>
          </a:p>
        </p:txBody>
      </p:sp>
      <p:sp>
        <p:nvSpPr>
          <p:cNvPr id="31" name="TextBox 45"/>
          <p:cNvSpPr txBox="1"/>
          <p:nvPr userDrawn="1"/>
        </p:nvSpPr>
        <p:spPr>
          <a:xfrm>
            <a:off x="9606157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>
                <a:solidFill>
                  <a:srgbClr val="558ED5"/>
                </a:solidFill>
              </a:rPr>
              <a:t>•</a:t>
            </a: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6093736" y="6477556"/>
            <a:ext cx="235962" cy="200055"/>
            <a:chOff x="217571" y="6481624"/>
            <a:chExt cx="235962" cy="200055"/>
          </a:xfrm>
        </p:grpSpPr>
        <p:sp>
          <p:nvSpPr>
            <p:cNvPr id="40" name="Oval 53"/>
            <p:cNvSpPr/>
            <p:nvPr userDrawn="1"/>
          </p:nvSpPr>
          <p:spPr>
            <a:xfrm>
              <a:off x="224770" y="6491641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1" name="Rectangle 54">
              <a:hlinkClick r:id="rId2"/>
            </p:cNvPr>
            <p:cNvSpPr/>
            <p:nvPr userDrawn="1"/>
          </p:nvSpPr>
          <p:spPr>
            <a:xfrm>
              <a:off x="217571" y="6481624"/>
              <a:ext cx="2359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dirty="0">
                  <a:solidFill>
                    <a:schemeClr val="bg1"/>
                  </a:solidFill>
                  <a:latin typeface="FontAwesome" pitchFamily="2" charset="0"/>
                </a:rPr>
                <a:t></a:t>
              </a: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6329371" y="6477556"/>
            <a:ext cx="261610" cy="200055"/>
            <a:chOff x="449414" y="6473487"/>
            <a:chExt cx="261610" cy="200055"/>
          </a:xfrm>
        </p:grpSpPr>
        <p:sp>
          <p:nvSpPr>
            <p:cNvPr id="43" name="Oval 56"/>
            <p:cNvSpPr/>
            <p:nvPr userDrawn="1"/>
          </p:nvSpPr>
          <p:spPr>
            <a:xfrm>
              <a:off x="469437" y="6483504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4" name="Rectangle 57">
              <a:hlinkClick r:id="rId3"/>
            </p:cNvPr>
            <p:cNvSpPr/>
            <p:nvPr userDrawn="1"/>
          </p:nvSpPr>
          <p:spPr>
            <a:xfrm>
              <a:off x="449414" y="6473487"/>
              <a:ext cx="26161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>
                  <a:solidFill>
                    <a:schemeClr val="bg1"/>
                  </a:solidFill>
                  <a:latin typeface="FontAwesome" pitchFamily="2" charset="0"/>
                </a:rPr>
                <a:t></a:t>
              </a:r>
            </a:p>
          </p:txBody>
        </p:sp>
      </p:grpSp>
      <p:grpSp>
        <p:nvGrpSpPr>
          <p:cNvPr id="45" name="组合 44"/>
          <p:cNvGrpSpPr/>
          <p:nvPr userDrawn="1"/>
        </p:nvGrpSpPr>
        <p:grpSpPr>
          <a:xfrm>
            <a:off x="6590654" y="6477556"/>
            <a:ext cx="268022" cy="200055"/>
            <a:chOff x="714489" y="6481624"/>
            <a:chExt cx="268022" cy="200055"/>
          </a:xfrm>
        </p:grpSpPr>
        <p:sp>
          <p:nvSpPr>
            <p:cNvPr id="46" name="Oval 59"/>
            <p:cNvSpPr/>
            <p:nvPr userDrawn="1"/>
          </p:nvSpPr>
          <p:spPr>
            <a:xfrm>
              <a:off x="737719" y="6491641"/>
              <a:ext cx="221563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7" name="Rectangle 60">
              <a:hlinkClick r:id="rId4"/>
            </p:cNvPr>
            <p:cNvSpPr/>
            <p:nvPr userDrawn="1"/>
          </p:nvSpPr>
          <p:spPr>
            <a:xfrm>
              <a:off x="714489" y="6481624"/>
              <a:ext cx="26802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>
                  <a:solidFill>
                    <a:schemeClr val="bg1"/>
                  </a:solidFill>
                  <a:latin typeface="FontAwesome" pitchFamily="2" charset="0"/>
                </a:rPr>
                <a:t></a:t>
              </a:r>
            </a:p>
          </p:txBody>
        </p:sp>
      </p:grpSp>
      <p:sp>
        <p:nvSpPr>
          <p:cNvPr id="56" name="Oval 48"/>
          <p:cNvSpPr/>
          <p:nvPr userDrawn="1"/>
        </p:nvSpPr>
        <p:spPr>
          <a:xfrm>
            <a:off x="11707899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7" name="TextBox 49">
            <a:hlinkClick r:id="" action="ppaction://hlinkshowjump?jump=nextslide"/>
          </p:cNvPr>
          <p:cNvSpPr txBox="1"/>
          <p:nvPr userDrawn="1"/>
        </p:nvSpPr>
        <p:spPr>
          <a:xfrm>
            <a:off x="11714459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i="0" u="none" dirty="0">
                <a:solidFill>
                  <a:schemeClr val="bg1"/>
                </a:solidFill>
                <a:latin typeface="FontAwesome" pitchFamily="2" charset="0"/>
              </a:rPr>
              <a:t></a:t>
            </a:r>
            <a:endParaRPr lang="bg-BG" sz="600" u="none" dirty="0">
              <a:solidFill>
                <a:schemeClr val="bg1"/>
              </a:solidFill>
            </a:endParaRPr>
          </a:p>
        </p:txBody>
      </p:sp>
      <p:sp>
        <p:nvSpPr>
          <p:cNvPr id="58" name="Oval 50"/>
          <p:cNvSpPr/>
          <p:nvPr userDrawn="1"/>
        </p:nvSpPr>
        <p:spPr>
          <a:xfrm>
            <a:off x="11442555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9" name="TextBox 51">
            <a:hlinkClick r:id="" action="ppaction://hlinkshowjump?jump=previousslide"/>
          </p:cNvPr>
          <p:cNvSpPr txBox="1"/>
          <p:nvPr userDrawn="1"/>
        </p:nvSpPr>
        <p:spPr>
          <a:xfrm>
            <a:off x="11427837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bg1"/>
                </a:solidFill>
                <a:latin typeface="FontAwesome" pitchFamily="2" charset="0"/>
              </a:rPr>
              <a:t></a:t>
            </a:r>
          </a:p>
        </p:txBody>
      </p:sp>
    </p:spTree>
    <p:extLst>
      <p:ext uri="{BB962C8B-B14F-4D97-AF65-F5344CB8AC3E}">
        <p14:creationId xmlns:p14="http://schemas.microsoft.com/office/powerpoint/2010/main" val="335935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815413" y="2948950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n-US" sz="4767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6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71534" y="164642"/>
            <a:ext cx="8544949" cy="96010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534" y="932728"/>
            <a:ext cx="8544949" cy="50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1pPr>
            <a:lvl2pPr marL="49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bg-BG" dirty="0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914400" y="2840569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n-US" sz="4767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691724" y="1948992"/>
            <a:ext cx="2976331" cy="17589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Rectangle 36"/>
          <p:cNvSpPr/>
          <p:nvPr userDrawn="1"/>
        </p:nvSpPr>
        <p:spPr>
          <a:xfrm>
            <a:off x="1691724" y="3705502"/>
            <a:ext cx="2976331" cy="1758963"/>
          </a:xfrm>
          <a:prstGeom prst="rect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4" name="Rectangle 43"/>
          <p:cNvSpPr/>
          <p:nvPr userDrawn="1"/>
        </p:nvSpPr>
        <p:spPr>
          <a:xfrm>
            <a:off x="4668055" y="1948992"/>
            <a:ext cx="2976331" cy="1758963"/>
          </a:xfrm>
          <a:prstGeom prst="rect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5" name="Rectangle 44"/>
          <p:cNvSpPr/>
          <p:nvPr userDrawn="1"/>
        </p:nvSpPr>
        <p:spPr>
          <a:xfrm>
            <a:off x="4668055" y="3705502"/>
            <a:ext cx="2976331" cy="17589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6" name="Rectangle 45"/>
          <p:cNvSpPr/>
          <p:nvPr userDrawn="1"/>
        </p:nvSpPr>
        <p:spPr>
          <a:xfrm>
            <a:off x="7622708" y="1948992"/>
            <a:ext cx="2976331" cy="17589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7" name="Rectangle 46"/>
          <p:cNvSpPr/>
          <p:nvPr userDrawn="1"/>
        </p:nvSpPr>
        <p:spPr>
          <a:xfrm>
            <a:off x="7622708" y="3705502"/>
            <a:ext cx="2976331" cy="1758963"/>
          </a:xfrm>
          <a:prstGeom prst="rect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7955" y="204322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787955" y="379973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764285" y="204322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64285" y="379973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718939" y="204322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718939" y="379973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grpSp>
        <p:nvGrpSpPr>
          <p:cNvPr id="38" name="Group 25"/>
          <p:cNvGrpSpPr/>
          <p:nvPr userDrawn="1"/>
        </p:nvGrpSpPr>
        <p:grpSpPr>
          <a:xfrm>
            <a:off x="4172806" y="6437951"/>
            <a:ext cx="931217" cy="307777"/>
            <a:chOff x="1867445" y="3664855"/>
            <a:chExt cx="756614" cy="307777"/>
          </a:xfrm>
        </p:grpSpPr>
        <p:sp>
          <p:nvSpPr>
            <p:cNvPr id="39" name="TextBox 33"/>
            <p:cNvSpPr txBox="1"/>
            <p:nvPr userDrawn="1"/>
          </p:nvSpPr>
          <p:spPr>
            <a:xfrm>
              <a:off x="1867445" y="3664855"/>
              <a:ext cx="756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100" baseline="0" dirty="0">
                  <a:solidFill>
                    <a:srgbClr val="3D3743"/>
                  </a:solidFill>
                  <a:latin typeface="GeosansLight" pitchFamily="2" charset="0"/>
                </a:rPr>
                <a:t>SU</a:t>
              </a:r>
              <a:r>
                <a:rPr lang="en-US" sz="1400" spc="100" baseline="0" dirty="0">
                  <a:solidFill>
                    <a:srgbClr val="558ED5"/>
                  </a:solidFill>
                  <a:latin typeface="GeosansLight" pitchFamily="2" charset="0"/>
                </a:rPr>
                <a:t>CC</a:t>
              </a:r>
              <a:r>
                <a:rPr lang="en-US" sz="1400" spc="100" baseline="0" dirty="0">
                  <a:solidFill>
                    <a:srgbClr val="3D3743"/>
                  </a:solidFill>
                  <a:latin typeface="GeosansLight" pitchFamily="2" charset="0"/>
                </a:rPr>
                <a:t>ESS</a:t>
              </a:r>
              <a:endParaRPr lang="bg-BG" sz="1400" spc="100" baseline="0" dirty="0">
                <a:solidFill>
                  <a:srgbClr val="3D3743"/>
                </a:solidFill>
              </a:endParaRPr>
            </a:p>
          </p:txBody>
        </p:sp>
        <p:sp>
          <p:nvSpPr>
            <p:cNvPr id="40" name="TextBox 36"/>
            <p:cNvSpPr txBox="1"/>
            <p:nvPr userDrawn="1"/>
          </p:nvSpPr>
          <p:spPr>
            <a:xfrm>
              <a:off x="2175613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>
                  <a:solidFill>
                    <a:srgbClr val="3D3743"/>
                  </a:solidFill>
                </a:rPr>
                <a:t>•</a:t>
              </a:r>
            </a:p>
          </p:txBody>
        </p:sp>
        <p:sp>
          <p:nvSpPr>
            <p:cNvPr id="41" name="TextBox 43"/>
            <p:cNvSpPr txBox="1"/>
            <p:nvPr userDrawn="1"/>
          </p:nvSpPr>
          <p:spPr>
            <a:xfrm>
              <a:off x="2069589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>
                  <a:solidFill>
                    <a:srgbClr val="3D3743"/>
                  </a:solidFill>
                </a:rPr>
                <a:t>•</a:t>
              </a:r>
            </a:p>
          </p:txBody>
        </p:sp>
      </p:grpSp>
      <p:sp>
        <p:nvSpPr>
          <p:cNvPr id="42" name="TextBox 44"/>
          <p:cNvSpPr txBox="1"/>
          <p:nvPr userDrawn="1"/>
        </p:nvSpPr>
        <p:spPr>
          <a:xfrm>
            <a:off x="3964661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>
                <a:solidFill>
                  <a:srgbClr val="558ED5"/>
                </a:solidFill>
              </a:rPr>
              <a:t>•</a:t>
            </a:r>
          </a:p>
        </p:txBody>
      </p:sp>
      <p:sp>
        <p:nvSpPr>
          <p:cNvPr id="43" name="TextBox 45"/>
          <p:cNvSpPr txBox="1"/>
          <p:nvPr userDrawn="1"/>
        </p:nvSpPr>
        <p:spPr>
          <a:xfrm>
            <a:off x="5089374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>
                <a:solidFill>
                  <a:srgbClr val="558ED5"/>
                </a:solidFill>
              </a:rPr>
              <a:t>•</a:t>
            </a:r>
          </a:p>
        </p:txBody>
      </p:sp>
      <p:sp>
        <p:nvSpPr>
          <p:cNvPr id="66" name="TextBox 46"/>
          <p:cNvSpPr txBox="1"/>
          <p:nvPr userDrawn="1"/>
        </p:nvSpPr>
        <p:spPr>
          <a:xfrm>
            <a:off x="5507792" y="6453337"/>
            <a:ext cx="2544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rgbClr val="949494"/>
                </a:solidFill>
                <a:latin typeface="New Cicle" pitchFamily="2" charset="0"/>
              </a:rPr>
              <a:t>This presentation was created by John Doe</a:t>
            </a:r>
            <a:endParaRPr lang="bg-BG" sz="1100">
              <a:solidFill>
                <a:srgbClr val="949494"/>
              </a:solidFill>
            </a:endParaRPr>
          </a:p>
        </p:txBody>
      </p:sp>
      <p:sp>
        <p:nvSpPr>
          <p:cNvPr id="67" name="TextBox 47"/>
          <p:cNvSpPr txBox="1"/>
          <p:nvPr userDrawn="1"/>
        </p:nvSpPr>
        <p:spPr>
          <a:xfrm>
            <a:off x="8190575" y="647637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>
                <a:solidFill>
                  <a:srgbClr val="558ED5"/>
                </a:solidFill>
              </a:rPr>
              <a:t>•</a:t>
            </a: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217571" y="6477556"/>
            <a:ext cx="235962" cy="200055"/>
            <a:chOff x="217571" y="6481624"/>
            <a:chExt cx="235962" cy="200055"/>
          </a:xfrm>
        </p:grpSpPr>
        <p:sp>
          <p:nvSpPr>
            <p:cNvPr id="73" name="Oval 53"/>
            <p:cNvSpPr/>
            <p:nvPr userDrawn="1"/>
          </p:nvSpPr>
          <p:spPr>
            <a:xfrm>
              <a:off x="224770" y="6491641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4" name="Rectangle 54">
              <a:hlinkClick r:id="rId2"/>
            </p:cNvPr>
            <p:cNvSpPr/>
            <p:nvPr userDrawn="1"/>
          </p:nvSpPr>
          <p:spPr>
            <a:xfrm>
              <a:off x="217571" y="6481624"/>
              <a:ext cx="2359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dirty="0">
                  <a:solidFill>
                    <a:schemeClr val="bg1"/>
                  </a:solidFill>
                  <a:latin typeface="FontAwesome" pitchFamily="2" charset="0"/>
                </a:rPr>
                <a:t></a:t>
              </a: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453206" y="6477556"/>
            <a:ext cx="261610" cy="200055"/>
            <a:chOff x="449414" y="6473487"/>
            <a:chExt cx="261610" cy="200055"/>
          </a:xfrm>
        </p:grpSpPr>
        <p:sp>
          <p:nvSpPr>
            <p:cNvPr id="76" name="Oval 56"/>
            <p:cNvSpPr/>
            <p:nvPr userDrawn="1"/>
          </p:nvSpPr>
          <p:spPr>
            <a:xfrm>
              <a:off x="469437" y="6483504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7" name="Rectangle 57">
              <a:hlinkClick r:id="rId3"/>
            </p:cNvPr>
            <p:cNvSpPr/>
            <p:nvPr userDrawn="1"/>
          </p:nvSpPr>
          <p:spPr>
            <a:xfrm>
              <a:off x="449414" y="6473487"/>
              <a:ext cx="26161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>
                  <a:solidFill>
                    <a:schemeClr val="bg1"/>
                  </a:solidFill>
                  <a:latin typeface="FontAwesome" pitchFamily="2" charset="0"/>
                </a:rPr>
                <a:t></a:t>
              </a:r>
            </a:p>
          </p:txBody>
        </p:sp>
      </p:grpSp>
      <p:grpSp>
        <p:nvGrpSpPr>
          <p:cNvPr id="87" name="组合 86"/>
          <p:cNvGrpSpPr/>
          <p:nvPr userDrawn="1"/>
        </p:nvGrpSpPr>
        <p:grpSpPr>
          <a:xfrm>
            <a:off x="714489" y="6477556"/>
            <a:ext cx="268022" cy="200055"/>
            <a:chOff x="714489" y="6481624"/>
            <a:chExt cx="268022" cy="200055"/>
          </a:xfrm>
        </p:grpSpPr>
        <p:sp>
          <p:nvSpPr>
            <p:cNvPr id="88" name="Oval 59"/>
            <p:cNvSpPr/>
            <p:nvPr userDrawn="1"/>
          </p:nvSpPr>
          <p:spPr>
            <a:xfrm>
              <a:off x="737719" y="6491641"/>
              <a:ext cx="221563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9" name="Rectangle 60">
              <a:hlinkClick r:id="rId4"/>
            </p:cNvPr>
            <p:cNvSpPr/>
            <p:nvPr userDrawn="1"/>
          </p:nvSpPr>
          <p:spPr>
            <a:xfrm>
              <a:off x="714489" y="6481624"/>
              <a:ext cx="26802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>
                  <a:solidFill>
                    <a:schemeClr val="bg1"/>
                  </a:solidFill>
                  <a:latin typeface="FontAwesome" pitchFamily="2" charset="0"/>
                </a:rPr>
                <a:t></a:t>
              </a:r>
            </a:p>
          </p:txBody>
        </p:sp>
      </p:grpSp>
      <p:sp>
        <p:nvSpPr>
          <p:cNvPr id="94" name="Oval 48"/>
          <p:cNvSpPr/>
          <p:nvPr userDrawn="1"/>
        </p:nvSpPr>
        <p:spPr>
          <a:xfrm>
            <a:off x="11707899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5" name="TextBox 49">
            <a:hlinkClick r:id="" action="ppaction://hlinkshowjump?jump=nextslide"/>
          </p:cNvPr>
          <p:cNvSpPr txBox="1"/>
          <p:nvPr userDrawn="1"/>
        </p:nvSpPr>
        <p:spPr>
          <a:xfrm>
            <a:off x="11714459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i="0" u="none" dirty="0">
                <a:solidFill>
                  <a:schemeClr val="bg1"/>
                </a:solidFill>
                <a:latin typeface="FontAwesome" pitchFamily="2" charset="0"/>
              </a:rPr>
              <a:t></a:t>
            </a:r>
            <a:endParaRPr lang="bg-BG" sz="600" u="none" dirty="0">
              <a:solidFill>
                <a:schemeClr val="bg1"/>
              </a:solidFill>
            </a:endParaRPr>
          </a:p>
        </p:txBody>
      </p:sp>
      <p:sp>
        <p:nvSpPr>
          <p:cNvPr id="96" name="Oval 50"/>
          <p:cNvSpPr/>
          <p:nvPr userDrawn="1"/>
        </p:nvSpPr>
        <p:spPr>
          <a:xfrm>
            <a:off x="11442555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7" name="TextBox 51">
            <a:hlinkClick r:id="" action="ppaction://hlinkshowjump?jump=previousslide"/>
          </p:cNvPr>
          <p:cNvSpPr txBox="1"/>
          <p:nvPr userDrawn="1"/>
        </p:nvSpPr>
        <p:spPr>
          <a:xfrm>
            <a:off x="11427837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bg1"/>
                </a:solidFill>
                <a:latin typeface="FontAwesome" pitchFamily="2" charset="0"/>
              </a:rPr>
              <a:t></a:t>
            </a:r>
          </a:p>
        </p:txBody>
      </p:sp>
    </p:spTree>
    <p:extLst>
      <p:ext uri="{BB962C8B-B14F-4D97-AF65-F5344CB8AC3E}">
        <p14:creationId xmlns:p14="http://schemas.microsoft.com/office/powerpoint/2010/main" val="266600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 userDrawn="1"/>
        </p:nvSpPr>
        <p:spPr>
          <a:xfrm>
            <a:off x="914400" y="2840569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n-US" sz="4767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  <p:grpSp>
        <p:nvGrpSpPr>
          <p:cNvPr id="24" name="Group 25"/>
          <p:cNvGrpSpPr/>
          <p:nvPr userDrawn="1"/>
        </p:nvGrpSpPr>
        <p:grpSpPr>
          <a:xfrm>
            <a:off x="4172806" y="6437951"/>
            <a:ext cx="931217" cy="307777"/>
            <a:chOff x="1867445" y="3664855"/>
            <a:chExt cx="756614" cy="307777"/>
          </a:xfrm>
        </p:grpSpPr>
        <p:sp>
          <p:nvSpPr>
            <p:cNvPr id="25" name="TextBox 33"/>
            <p:cNvSpPr txBox="1"/>
            <p:nvPr userDrawn="1"/>
          </p:nvSpPr>
          <p:spPr>
            <a:xfrm>
              <a:off x="1867445" y="3664855"/>
              <a:ext cx="756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100" baseline="0" dirty="0">
                  <a:solidFill>
                    <a:srgbClr val="3D3743"/>
                  </a:solidFill>
                  <a:latin typeface="GeosansLight" pitchFamily="2" charset="0"/>
                </a:rPr>
                <a:t>SU</a:t>
              </a:r>
              <a:r>
                <a:rPr lang="en-US" sz="1400" spc="100" baseline="0" dirty="0">
                  <a:solidFill>
                    <a:srgbClr val="558ED5"/>
                  </a:solidFill>
                  <a:latin typeface="GeosansLight" pitchFamily="2" charset="0"/>
                </a:rPr>
                <a:t>CC</a:t>
              </a:r>
              <a:r>
                <a:rPr lang="en-US" sz="1400" spc="100" baseline="0" dirty="0">
                  <a:solidFill>
                    <a:srgbClr val="3D3743"/>
                  </a:solidFill>
                  <a:latin typeface="GeosansLight" pitchFamily="2" charset="0"/>
                </a:rPr>
                <a:t>ESS</a:t>
              </a:r>
              <a:endParaRPr lang="bg-BG" sz="1400" spc="100" baseline="0" dirty="0">
                <a:solidFill>
                  <a:srgbClr val="3D3743"/>
                </a:solidFill>
              </a:endParaRPr>
            </a:p>
          </p:txBody>
        </p:sp>
        <p:sp>
          <p:nvSpPr>
            <p:cNvPr id="26" name="TextBox 36"/>
            <p:cNvSpPr txBox="1"/>
            <p:nvPr userDrawn="1"/>
          </p:nvSpPr>
          <p:spPr>
            <a:xfrm>
              <a:off x="2175613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>
                  <a:solidFill>
                    <a:srgbClr val="3D3743"/>
                  </a:solidFill>
                </a:rPr>
                <a:t>•</a:t>
              </a:r>
            </a:p>
          </p:txBody>
        </p:sp>
        <p:sp>
          <p:nvSpPr>
            <p:cNvPr id="28" name="TextBox 43"/>
            <p:cNvSpPr txBox="1"/>
            <p:nvPr userDrawn="1"/>
          </p:nvSpPr>
          <p:spPr>
            <a:xfrm>
              <a:off x="2069589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>
                  <a:solidFill>
                    <a:srgbClr val="3D3743"/>
                  </a:solidFill>
                </a:rPr>
                <a:t>•</a:t>
              </a:r>
            </a:p>
          </p:txBody>
        </p:sp>
      </p:grpSp>
      <p:sp>
        <p:nvSpPr>
          <p:cNvPr id="29" name="TextBox 44"/>
          <p:cNvSpPr txBox="1"/>
          <p:nvPr userDrawn="1"/>
        </p:nvSpPr>
        <p:spPr>
          <a:xfrm>
            <a:off x="3964661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>
                <a:solidFill>
                  <a:srgbClr val="558ED5"/>
                </a:solidFill>
              </a:rPr>
              <a:t>•</a:t>
            </a:r>
          </a:p>
        </p:txBody>
      </p:sp>
      <p:sp>
        <p:nvSpPr>
          <p:cNvPr id="30" name="TextBox 45"/>
          <p:cNvSpPr txBox="1"/>
          <p:nvPr userDrawn="1"/>
        </p:nvSpPr>
        <p:spPr>
          <a:xfrm>
            <a:off x="5089374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>
                <a:solidFill>
                  <a:srgbClr val="558ED5"/>
                </a:solidFill>
              </a:rPr>
              <a:t>•</a:t>
            </a:r>
          </a:p>
        </p:txBody>
      </p:sp>
      <p:sp>
        <p:nvSpPr>
          <p:cNvPr id="31" name="TextBox 46"/>
          <p:cNvSpPr txBox="1"/>
          <p:nvPr userDrawn="1"/>
        </p:nvSpPr>
        <p:spPr>
          <a:xfrm>
            <a:off x="5507792" y="6453337"/>
            <a:ext cx="2544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rgbClr val="949494"/>
                </a:solidFill>
                <a:latin typeface="New Cicle" pitchFamily="2" charset="0"/>
              </a:rPr>
              <a:t>This presentation was created by John Doe</a:t>
            </a:r>
            <a:endParaRPr lang="bg-BG" sz="1100">
              <a:solidFill>
                <a:srgbClr val="949494"/>
              </a:solidFill>
            </a:endParaRPr>
          </a:p>
        </p:txBody>
      </p:sp>
      <p:sp>
        <p:nvSpPr>
          <p:cNvPr id="32" name="TextBox 47"/>
          <p:cNvSpPr txBox="1"/>
          <p:nvPr userDrawn="1"/>
        </p:nvSpPr>
        <p:spPr>
          <a:xfrm>
            <a:off x="8190575" y="647637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>
                <a:solidFill>
                  <a:srgbClr val="558ED5"/>
                </a:solidFill>
              </a:rPr>
              <a:t>•</a:t>
            </a: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217571" y="6477556"/>
            <a:ext cx="235962" cy="200055"/>
            <a:chOff x="217571" y="6481624"/>
            <a:chExt cx="235962" cy="200055"/>
          </a:xfrm>
        </p:grpSpPr>
        <p:sp>
          <p:nvSpPr>
            <p:cNvPr id="38" name="Oval 53"/>
            <p:cNvSpPr/>
            <p:nvPr userDrawn="1"/>
          </p:nvSpPr>
          <p:spPr>
            <a:xfrm>
              <a:off x="224770" y="6491641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9" name="Rectangle 54">
              <a:hlinkClick r:id="rId2"/>
            </p:cNvPr>
            <p:cNvSpPr/>
            <p:nvPr userDrawn="1"/>
          </p:nvSpPr>
          <p:spPr>
            <a:xfrm>
              <a:off x="217571" y="6481624"/>
              <a:ext cx="2359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dirty="0">
                  <a:solidFill>
                    <a:schemeClr val="bg1"/>
                  </a:solidFill>
                  <a:latin typeface="FontAwesome" pitchFamily="2" charset="0"/>
                </a:rPr>
                <a:t></a:t>
              </a:r>
            </a:p>
          </p:txBody>
        </p:sp>
      </p:grpSp>
      <p:grpSp>
        <p:nvGrpSpPr>
          <p:cNvPr id="40" name="组合 39"/>
          <p:cNvGrpSpPr/>
          <p:nvPr userDrawn="1"/>
        </p:nvGrpSpPr>
        <p:grpSpPr>
          <a:xfrm>
            <a:off x="453206" y="6477556"/>
            <a:ext cx="261610" cy="200055"/>
            <a:chOff x="449414" y="6473487"/>
            <a:chExt cx="261610" cy="200055"/>
          </a:xfrm>
        </p:grpSpPr>
        <p:sp>
          <p:nvSpPr>
            <p:cNvPr id="41" name="Oval 56"/>
            <p:cNvSpPr/>
            <p:nvPr userDrawn="1"/>
          </p:nvSpPr>
          <p:spPr>
            <a:xfrm>
              <a:off x="469437" y="6483504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2" name="Rectangle 57">
              <a:hlinkClick r:id="rId3"/>
            </p:cNvPr>
            <p:cNvSpPr/>
            <p:nvPr userDrawn="1"/>
          </p:nvSpPr>
          <p:spPr>
            <a:xfrm>
              <a:off x="449414" y="6473487"/>
              <a:ext cx="26161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>
                  <a:solidFill>
                    <a:schemeClr val="bg1"/>
                  </a:solidFill>
                  <a:latin typeface="FontAwesome" pitchFamily="2" charset="0"/>
                </a:rPr>
                <a:t></a:t>
              </a:r>
            </a:p>
          </p:txBody>
        </p:sp>
      </p:grpSp>
      <p:grpSp>
        <p:nvGrpSpPr>
          <p:cNvPr id="43" name="组合 42"/>
          <p:cNvGrpSpPr/>
          <p:nvPr userDrawn="1"/>
        </p:nvGrpSpPr>
        <p:grpSpPr>
          <a:xfrm>
            <a:off x="714489" y="6477556"/>
            <a:ext cx="268022" cy="200055"/>
            <a:chOff x="714489" y="6481624"/>
            <a:chExt cx="268022" cy="200055"/>
          </a:xfrm>
        </p:grpSpPr>
        <p:sp>
          <p:nvSpPr>
            <p:cNvPr id="44" name="Oval 59"/>
            <p:cNvSpPr/>
            <p:nvPr userDrawn="1"/>
          </p:nvSpPr>
          <p:spPr>
            <a:xfrm>
              <a:off x="737719" y="6491641"/>
              <a:ext cx="221563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5" name="Rectangle 60">
              <a:hlinkClick r:id="rId4"/>
            </p:cNvPr>
            <p:cNvSpPr/>
            <p:nvPr userDrawn="1"/>
          </p:nvSpPr>
          <p:spPr>
            <a:xfrm>
              <a:off x="714489" y="6481624"/>
              <a:ext cx="26802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>
                  <a:solidFill>
                    <a:schemeClr val="bg1"/>
                  </a:solidFill>
                  <a:latin typeface="FontAwesome" pitchFamily="2" charset="0"/>
                </a:rPr>
                <a:t></a:t>
              </a:r>
            </a:p>
          </p:txBody>
        </p:sp>
      </p:grpSp>
      <p:sp>
        <p:nvSpPr>
          <p:cNvPr id="47" name="Oval 48"/>
          <p:cNvSpPr/>
          <p:nvPr userDrawn="1"/>
        </p:nvSpPr>
        <p:spPr>
          <a:xfrm>
            <a:off x="11707899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8" name="TextBox 49">
            <a:hlinkClick r:id="" action="ppaction://hlinkshowjump?jump=nextslide"/>
          </p:cNvPr>
          <p:cNvSpPr txBox="1"/>
          <p:nvPr userDrawn="1"/>
        </p:nvSpPr>
        <p:spPr>
          <a:xfrm>
            <a:off x="11714459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i="0" u="none" dirty="0">
                <a:solidFill>
                  <a:schemeClr val="bg1"/>
                </a:solidFill>
                <a:latin typeface="FontAwesome" pitchFamily="2" charset="0"/>
              </a:rPr>
              <a:t></a:t>
            </a:r>
            <a:endParaRPr lang="bg-BG" sz="600" u="none" dirty="0">
              <a:solidFill>
                <a:schemeClr val="bg1"/>
              </a:solidFill>
            </a:endParaRPr>
          </a:p>
        </p:txBody>
      </p:sp>
      <p:sp>
        <p:nvSpPr>
          <p:cNvPr id="49" name="Oval 50"/>
          <p:cNvSpPr/>
          <p:nvPr userDrawn="1"/>
        </p:nvSpPr>
        <p:spPr>
          <a:xfrm>
            <a:off x="11442555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0" name="TextBox 51">
            <a:hlinkClick r:id="" action="ppaction://hlinkshowjump?jump=previousslide"/>
          </p:cNvPr>
          <p:cNvSpPr txBox="1"/>
          <p:nvPr userDrawn="1"/>
        </p:nvSpPr>
        <p:spPr>
          <a:xfrm>
            <a:off x="11427837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bg1"/>
                </a:solidFill>
                <a:latin typeface="FontAwesome" pitchFamily="2" charset="0"/>
              </a:rPr>
              <a:t></a:t>
            </a:r>
          </a:p>
        </p:txBody>
      </p:sp>
    </p:spTree>
    <p:extLst>
      <p:ext uri="{BB962C8B-B14F-4D97-AF65-F5344CB8AC3E}">
        <p14:creationId xmlns:p14="http://schemas.microsoft.com/office/powerpoint/2010/main" val="150429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 userDrawn="1"/>
        </p:nvSpPr>
        <p:spPr>
          <a:xfrm>
            <a:off x="914400" y="2840569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n-US" sz="4767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8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6" r:id="rId4"/>
    <p:sldLayoutId id="2147483652" r:id="rId5"/>
    <p:sldLayoutId id="2147483653" r:id="rId6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5pPr>
      <a:lvl6pPr marL="495298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6pPr>
      <a:lvl7pPr marL="990595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7pPr>
      <a:lvl8pPr marL="1485891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8pPr>
      <a:lvl9pPr marL="1981189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9pPr>
    </p:titleStyle>
    <p:bodyStyle>
      <a:lvl1pPr marL="371473" indent="-371473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1pPr>
      <a:lvl2pPr marL="804858" indent="-309561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3033" kern="1200">
          <a:solidFill>
            <a:schemeClr val="tx1"/>
          </a:solidFill>
          <a:latin typeface="+mn-lt"/>
          <a:ea typeface="+mn-ea"/>
          <a:cs typeface="+mn-cs"/>
        </a:defRPr>
      </a:lvl2pPr>
      <a:lvl3pPr marL="1238243" indent="-247648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33540" indent="-247648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167" kern="1200">
          <a:solidFill>
            <a:schemeClr val="tx1"/>
          </a:solidFill>
          <a:latin typeface="+mn-lt"/>
          <a:ea typeface="+mn-ea"/>
          <a:cs typeface="+mn-cs"/>
        </a:defRPr>
      </a:lvl4pPr>
      <a:lvl5pPr marL="2228837" indent="-247648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167" kern="1200">
          <a:solidFill>
            <a:schemeClr val="tx1"/>
          </a:solidFill>
          <a:latin typeface="+mn-lt"/>
          <a:ea typeface="+mn-ea"/>
          <a:cs typeface="+mn-cs"/>
        </a:defRPr>
      </a:lvl5pPr>
      <a:lvl6pPr marL="2724134" indent="-247648" algn="l" defTabSz="990595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431" indent="-247648" algn="l" defTabSz="990595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729" indent="-247648" algn="l" defTabSz="990595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10026" indent="-247648" algn="l" defTabSz="990595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98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95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91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89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86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7080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377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486772713" TargetMode="External"/><Relationship Id="rId2" Type="http://schemas.openxmlformats.org/officeDocument/2006/relationships/hyperlink" Target="https://blog.csdn.net/androidlushangderen/article/details/4268016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.csdn.net/androidlushangderen/article/details/43059211" TargetMode="External"/><Relationship Id="rId4" Type="http://schemas.openxmlformats.org/officeDocument/2006/relationships/image" Target="../media/image6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hyperlink" Target="https://blog.csdn.net/androidlushangderen/article/details/43059211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zhuanlan.zhihu.com/p/37412605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huanlan.zhihu.com/p/350744027" TargetMode="External"/><Relationship Id="rId4" Type="http://schemas.openxmlformats.org/officeDocument/2006/relationships/image" Target="../media/image6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csdn.net/androidlushangderen/article/details/43373159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uanlan.zhihu.com/p/82399103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ries.excalidraw.com/?target=_excalidraw&amp;referrer=https://ajietextd.github.io/&amp;useHash=true&amp;token=CPdd8tkCIzlf3GKlxF6Zc&amp;theme=light&amp;version=2&amp;sort=default" TargetMode="External"/><Relationship Id="rId3" Type="http://schemas.openxmlformats.org/officeDocument/2006/relationships/hyperlink" Target="https://github.com/linyiqun/DataMiningAlgorithm" TargetMode="External"/><Relationship Id="rId7" Type="http://schemas.openxmlformats.org/officeDocument/2006/relationships/hyperlink" Target="https://ajietextd.github.io/" TargetMode="External"/><Relationship Id="rId2" Type="http://schemas.openxmlformats.org/officeDocument/2006/relationships/hyperlink" Target="https://dataminingguide.books.yourtio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s://github.com/yourtion/DataminingGuideBook-Codes" TargetMode="External"/><Relationship Id="rId4" Type="http://schemas.openxmlformats.org/officeDocument/2006/relationships/hyperlink" Target="https://github.com/gh289054531/machine_learning_and_data_minin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27532" y="2932636"/>
            <a:ext cx="5868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325" dirty="0">
                <a:solidFill>
                  <a:srgbClr val="3D3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数据挖掘</a:t>
            </a:r>
            <a:r>
              <a:rPr lang="en-US" altLang="zh-CN" sz="4400" spc="325" dirty="0">
                <a:solidFill>
                  <a:schemeClr val="tx2">
                    <a:lumMod val="60000"/>
                    <a:lumOff val="40000"/>
                  </a:schemeClr>
                </a:solidFill>
                <a:latin typeface="GeosansLight" pitchFamily="2" charset="0"/>
              </a:rPr>
              <a:t>&amp;</a:t>
            </a:r>
            <a:r>
              <a:rPr lang="zh-CN" altLang="en-US" sz="4800" spc="325" dirty="0">
                <a:solidFill>
                  <a:srgbClr val="3D3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常用算法</a:t>
            </a:r>
          </a:p>
        </p:txBody>
      </p:sp>
      <p:pic>
        <p:nvPicPr>
          <p:cNvPr id="1026" name="Picture 2" descr="C:\Users\Jokomoro\Documents\b2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859" y="-27384"/>
            <a:ext cx="2340260" cy="215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Envato\Success\Images\l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467">
            <a:off x="6904869" y="1171121"/>
            <a:ext cx="817860" cy="10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Envato\Success\Images\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809" y="1408953"/>
            <a:ext cx="984930" cy="59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80176" y="386104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Spike Zhang</a:t>
            </a:r>
            <a:endParaRPr lang="bg-BG" sz="2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15728D-753A-8686-E49F-C583F2623CA3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太阳每天都会升起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C96C1C-D15F-B12B-75B0-5392E5CA2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00200"/>
            <a:ext cx="3810000" cy="3657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16D65F7-9D04-A704-A8AA-B353B917ED3F}"/>
              </a:ext>
            </a:extLst>
          </p:cNvPr>
          <p:cNvSpPr txBox="1"/>
          <p:nvPr/>
        </p:nvSpPr>
        <p:spPr>
          <a:xfrm>
            <a:off x="886957" y="1545336"/>
            <a:ext cx="556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大多数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时间太阳每天都会升起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620ECC-BB6E-6F9A-92BD-398A6FD21AB4}"/>
              </a:ext>
            </a:extLst>
          </p:cNvPr>
          <p:cNvSpPr txBox="1"/>
          <p:nvPr/>
        </p:nvSpPr>
        <p:spPr>
          <a:xfrm>
            <a:off x="886957" y="2481192"/>
            <a:ext cx="556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我觉得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太阳</a:t>
            </a:r>
            <a:r>
              <a:rPr lang="zh-CN" altLang="en-US" sz="32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应该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每天都会升起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88D91D-D80E-2B4D-C932-7D580A775C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60" y="1894281"/>
            <a:ext cx="1825493" cy="17585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734CC8-EC73-62E1-EABC-3B0CE2814BA7}"/>
              </a:ext>
            </a:extLst>
          </p:cNvPr>
          <p:cNvSpPr txBox="1"/>
          <p:nvPr/>
        </p:nvSpPr>
        <p:spPr>
          <a:xfrm>
            <a:off x="886956" y="3867065"/>
            <a:ext cx="556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公司大部分都是男同事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BC77DC-66C0-78A5-E377-4182315754F3}"/>
              </a:ext>
            </a:extLst>
          </p:cNvPr>
          <p:cNvSpPr txBox="1"/>
          <p:nvPr/>
        </p:nvSpPr>
        <p:spPr>
          <a:xfrm>
            <a:off x="886955" y="4727889"/>
            <a:ext cx="5230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我觉得我写的代码没有</a:t>
            </a:r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BUG</a:t>
            </a:r>
            <a:endParaRPr lang="zh-CN" alt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534546-2C39-10BC-2769-229588342439}"/>
              </a:ext>
            </a:extLst>
          </p:cNvPr>
          <p:cNvSpPr txBox="1"/>
          <p:nvPr/>
        </p:nvSpPr>
        <p:spPr>
          <a:xfrm>
            <a:off x="7248132" y="1962065"/>
            <a:ext cx="556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一年当中</a:t>
            </a:r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80%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都是晴天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DE59E9-C6E6-B3EF-72C4-FA839B05EF41}"/>
              </a:ext>
            </a:extLst>
          </p:cNvPr>
          <p:cNvSpPr txBox="1"/>
          <p:nvPr/>
        </p:nvSpPr>
        <p:spPr>
          <a:xfrm>
            <a:off x="7248132" y="4290737"/>
            <a:ext cx="556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公司</a:t>
            </a:r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80%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是男同事</a:t>
            </a:r>
          </a:p>
        </p:txBody>
      </p:sp>
    </p:spTree>
    <p:extLst>
      <p:ext uri="{BB962C8B-B14F-4D97-AF65-F5344CB8AC3E}">
        <p14:creationId xmlns:p14="http://schemas.microsoft.com/office/powerpoint/2010/main" val="191998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DC237-5FF7-1CB7-9F6B-BAEC8229CB1D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太阳每天都会升起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DB262E-45EF-2E48-3ED5-1DDBD836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2" y="1944903"/>
            <a:ext cx="4258304" cy="35524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CBAEA9-87BA-1B2B-6668-6A69826A0ECD}"/>
              </a:ext>
            </a:extLst>
          </p:cNvPr>
          <p:cNvSpPr/>
          <p:nvPr/>
        </p:nvSpPr>
        <p:spPr>
          <a:xfrm>
            <a:off x="5067941" y="714114"/>
            <a:ext cx="576942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分类聚类</a:t>
            </a:r>
            <a:r>
              <a:rPr lang="en-US" altLang="zh-CN" sz="40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br>
              <a:rPr lang="en-US" altLang="zh-CN" sz="40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en-US" altLang="zh-CN" sz="40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sz="28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数据划分</a:t>
            </a:r>
            <a:r>
              <a:rPr lang="en-US" altLang="zh-CN" sz="28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,</a:t>
            </a:r>
            <a:r>
              <a:rPr lang="zh-CN" altLang="en-US" sz="28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归类</a:t>
            </a:r>
            <a:endParaRPr lang="zh-CN" altLang="en-US" sz="3600" b="1" cap="none" spc="0" dirty="0">
              <a:ln w="12700">
                <a:solidFill>
                  <a:srgbClr val="D20000"/>
                </a:solidFill>
                <a:prstDash val="solid"/>
              </a:ln>
              <a:solidFill>
                <a:srgbClr val="FF505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ACD82D-E59A-1BB4-2F4C-BCEE400C363C}"/>
              </a:ext>
            </a:extLst>
          </p:cNvPr>
          <p:cNvSpPr/>
          <p:nvPr/>
        </p:nvSpPr>
        <p:spPr>
          <a:xfrm>
            <a:off x="4791105" y="2011924"/>
            <a:ext cx="7002657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* 噪声</a:t>
            </a: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: (Noisy Data )</a:t>
            </a:r>
            <a:b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</a:b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	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噪声数据是指数据中存在着错误或异常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(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偏离期望值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)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的数据</a:t>
            </a:r>
          </a:p>
          <a:p>
            <a:endParaRPr lang="zh-CN" altLang="en-US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37ABD2-D0A8-7BA7-D8C7-E6FBD3E532AC}"/>
              </a:ext>
            </a:extLst>
          </p:cNvPr>
          <p:cNvSpPr/>
          <p:nvPr/>
        </p:nvSpPr>
        <p:spPr>
          <a:xfrm>
            <a:off x="4791104" y="3335363"/>
            <a:ext cx="70026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* 置信度</a:t>
            </a: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: (Confidence )</a:t>
            </a:r>
            <a:b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</a:b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	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实质上是一个条件概率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FC937F-A9F7-7C82-977F-9702C7362E53}"/>
              </a:ext>
            </a:extLst>
          </p:cNvPr>
          <p:cNvSpPr/>
          <p:nvPr/>
        </p:nvSpPr>
        <p:spPr>
          <a:xfrm>
            <a:off x="4791104" y="4289470"/>
            <a:ext cx="70026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* 阈值</a:t>
            </a: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: (Threshold )</a:t>
            </a:r>
            <a:b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</a:b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	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最低可信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404C31-AD14-3A04-547B-2291A61B77A9}"/>
              </a:ext>
            </a:extLst>
          </p:cNvPr>
          <p:cNvSpPr/>
          <p:nvPr/>
        </p:nvSpPr>
        <p:spPr>
          <a:xfrm>
            <a:off x="4791104" y="5243577"/>
            <a:ext cx="70026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* 训练集</a:t>
            </a: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&amp;</a:t>
            </a:r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测试集</a:t>
            </a: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: (Training &amp; Test Set)</a:t>
            </a:r>
            <a:b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</a:b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	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训练模型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&amp;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评估模最终模型的泛化能力</a:t>
            </a:r>
          </a:p>
        </p:txBody>
      </p:sp>
    </p:spTree>
    <p:extLst>
      <p:ext uri="{BB962C8B-B14F-4D97-AF65-F5344CB8AC3E}">
        <p14:creationId xmlns:p14="http://schemas.microsoft.com/office/powerpoint/2010/main" val="6456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F456A3-C6C3-AEF8-7427-904189B251FB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养猪一百天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4D7279-813D-9A3D-3FE8-053263837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019175"/>
            <a:ext cx="8572500" cy="4819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48A230-E16F-2E78-3E70-D5E5BDC7F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17" y="864399"/>
            <a:ext cx="2693855" cy="33673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C6CFFC-DA7C-1039-0622-255C38942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40" y="1019175"/>
            <a:ext cx="3843719" cy="25706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C97D0F-EBBB-5798-C4D7-409D5AD3E1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252" y="864399"/>
            <a:ext cx="2019947" cy="35910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4D11A9-9785-D282-D851-21A70F548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19" y="864399"/>
            <a:ext cx="8233160" cy="551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3203 0.2932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1465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DAE445-D83D-0D1C-DD3C-F4AD25E1F894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养猪一百天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EF45F6-1504-65B6-3FA0-F7F6B14AD3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011" y="985420"/>
            <a:ext cx="2379566" cy="13378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E575FE-C71C-B4C3-91C1-965E6A0C50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97" y="3682939"/>
            <a:ext cx="3222594" cy="2799053"/>
          </a:xfrm>
          <a:prstGeom prst="rect">
            <a:avLst/>
          </a:prstGeom>
        </p:spPr>
      </p:pic>
      <p:sp>
        <p:nvSpPr>
          <p:cNvPr id="5" name="Shape 29">
            <a:extLst>
              <a:ext uri="{FF2B5EF4-FFF2-40B4-BE49-F238E27FC236}">
                <a16:creationId xmlns:a16="http://schemas.microsoft.com/office/drawing/2014/main" id="{F58C1B10-7E90-4AB3-D083-130E2B14A38C}"/>
              </a:ext>
            </a:extLst>
          </p:cNvPr>
          <p:cNvSpPr/>
          <p:nvPr/>
        </p:nvSpPr>
        <p:spPr>
          <a:xfrm rot="2839143">
            <a:off x="7374050" y="2405475"/>
            <a:ext cx="490018" cy="1359447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" fmla="*/ 14798 w 19871"/>
              <a:gd name="connsiteY0" fmla="*/ 0 h 22890"/>
              <a:gd name="connsiteX1" fmla="*/ 0 w 19871"/>
              <a:gd name="connsiteY1" fmla="*/ 3828 h 22890"/>
              <a:gd name="connsiteX2" fmla="*/ 4463 w 19871"/>
              <a:gd name="connsiteY2" fmla="*/ 22890 h 22890"/>
              <a:gd name="connsiteX3" fmla="*/ 19871 w 19871"/>
              <a:gd name="connsiteY3" fmla="*/ 20067 h 22890"/>
              <a:gd name="connsiteX4" fmla="*/ 17450 w 19871"/>
              <a:gd name="connsiteY4" fmla="*/ 10038 h 22890"/>
              <a:gd name="connsiteX5" fmla="*/ 14798 w 19871"/>
              <a:gd name="connsiteY5" fmla="*/ 0 h 22890"/>
              <a:gd name="connsiteX0" fmla="*/ 14798 w 19871"/>
              <a:gd name="connsiteY0" fmla="*/ 0 h 22785"/>
              <a:gd name="connsiteX1" fmla="*/ 0 w 19871"/>
              <a:gd name="connsiteY1" fmla="*/ 3828 h 22785"/>
              <a:gd name="connsiteX2" fmla="*/ 5300 w 19871"/>
              <a:gd name="connsiteY2" fmla="*/ 22785 h 22785"/>
              <a:gd name="connsiteX3" fmla="*/ 19871 w 19871"/>
              <a:gd name="connsiteY3" fmla="*/ 20067 h 22785"/>
              <a:gd name="connsiteX4" fmla="*/ 17450 w 19871"/>
              <a:gd name="connsiteY4" fmla="*/ 10038 h 22785"/>
              <a:gd name="connsiteX5" fmla="*/ 14798 w 19871"/>
              <a:gd name="connsiteY5" fmla="*/ 0 h 22785"/>
              <a:gd name="connsiteX0" fmla="*/ 14798 w 19871"/>
              <a:gd name="connsiteY0" fmla="*/ 0 h 23019"/>
              <a:gd name="connsiteX1" fmla="*/ 0 w 19871"/>
              <a:gd name="connsiteY1" fmla="*/ 3828 h 23019"/>
              <a:gd name="connsiteX2" fmla="*/ 5152 w 19871"/>
              <a:gd name="connsiteY2" fmla="*/ 23019 h 23019"/>
              <a:gd name="connsiteX3" fmla="*/ 19871 w 19871"/>
              <a:gd name="connsiteY3" fmla="*/ 20067 h 23019"/>
              <a:gd name="connsiteX4" fmla="*/ 17450 w 19871"/>
              <a:gd name="connsiteY4" fmla="*/ 10038 h 23019"/>
              <a:gd name="connsiteX5" fmla="*/ 14798 w 19871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450 w 20370"/>
              <a:gd name="connsiteY4" fmla="*/ 10038 h 23019"/>
              <a:gd name="connsiteX5" fmla="*/ 14798 w 2037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754 w 20370"/>
              <a:gd name="connsiteY4" fmla="*/ 9964 h 23019"/>
              <a:gd name="connsiteX5" fmla="*/ 14798 w 20370"/>
              <a:gd name="connsiteY5" fmla="*/ 0 h 23019"/>
              <a:gd name="connsiteX0" fmla="*/ 14907 w 20370"/>
              <a:gd name="connsiteY0" fmla="*/ 0 h 22650"/>
              <a:gd name="connsiteX1" fmla="*/ 0 w 20370"/>
              <a:gd name="connsiteY1" fmla="*/ 3459 h 22650"/>
              <a:gd name="connsiteX2" fmla="*/ 5152 w 20370"/>
              <a:gd name="connsiteY2" fmla="*/ 22650 h 22650"/>
              <a:gd name="connsiteX3" fmla="*/ 20370 w 20370"/>
              <a:gd name="connsiteY3" fmla="*/ 19181 h 22650"/>
              <a:gd name="connsiteX4" fmla="*/ 17754 w 20370"/>
              <a:gd name="connsiteY4" fmla="*/ 9595 h 22650"/>
              <a:gd name="connsiteX5" fmla="*/ 14907 w 20370"/>
              <a:gd name="connsiteY5" fmla="*/ 0 h 22650"/>
              <a:gd name="connsiteX0" fmla="*/ 14407 w 19870"/>
              <a:gd name="connsiteY0" fmla="*/ 0 h 22650"/>
              <a:gd name="connsiteX1" fmla="*/ 0 w 19870"/>
              <a:gd name="connsiteY1" fmla="*/ 4384 h 22650"/>
              <a:gd name="connsiteX2" fmla="*/ 4652 w 19870"/>
              <a:gd name="connsiteY2" fmla="*/ 22650 h 22650"/>
              <a:gd name="connsiteX3" fmla="*/ 19870 w 19870"/>
              <a:gd name="connsiteY3" fmla="*/ 19181 h 22650"/>
              <a:gd name="connsiteX4" fmla="*/ 17254 w 19870"/>
              <a:gd name="connsiteY4" fmla="*/ 9595 h 22650"/>
              <a:gd name="connsiteX5" fmla="*/ 14407 w 19870"/>
              <a:gd name="connsiteY5" fmla="*/ 0 h 22650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663"/>
              <a:gd name="connsiteX1" fmla="*/ 0 w 19870"/>
              <a:gd name="connsiteY1" fmla="*/ 4384 h 23663"/>
              <a:gd name="connsiteX2" fmla="*/ 4512 w 19870"/>
              <a:gd name="connsiteY2" fmla="*/ 23663 h 23663"/>
              <a:gd name="connsiteX3" fmla="*/ 19870 w 19870"/>
              <a:gd name="connsiteY3" fmla="*/ 19181 h 23663"/>
              <a:gd name="connsiteX4" fmla="*/ 17254 w 19870"/>
              <a:gd name="connsiteY4" fmla="*/ 9595 h 23663"/>
              <a:gd name="connsiteX5" fmla="*/ 14407 w 19870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7254 w 19078"/>
              <a:gd name="connsiteY4" fmla="*/ 9595 h 23663"/>
              <a:gd name="connsiteX5" fmla="*/ 14407 w 19078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6878 w 19078"/>
              <a:gd name="connsiteY4" fmla="*/ 9602 h 23663"/>
              <a:gd name="connsiteX5" fmla="*/ 14407 w 19078"/>
              <a:gd name="connsiteY5" fmla="*/ 0 h 23663"/>
              <a:gd name="connsiteX0" fmla="*/ 0 w 19078"/>
              <a:gd name="connsiteY0" fmla="*/ 4384 h 23663"/>
              <a:gd name="connsiteX1" fmla="*/ 4512 w 19078"/>
              <a:gd name="connsiteY1" fmla="*/ 23663 h 23663"/>
              <a:gd name="connsiteX2" fmla="*/ 19078 w 19078"/>
              <a:gd name="connsiteY2" fmla="*/ 19424 h 23663"/>
              <a:gd name="connsiteX3" fmla="*/ 16878 w 19078"/>
              <a:gd name="connsiteY3" fmla="*/ 9602 h 23663"/>
              <a:gd name="connsiteX4" fmla="*/ 14407 w 19078"/>
              <a:gd name="connsiteY4" fmla="*/ 0 h 23663"/>
              <a:gd name="connsiteX5" fmla="*/ 587 w 19078"/>
              <a:gd name="connsiteY5" fmla="*/ 5055 h 23663"/>
              <a:gd name="connsiteX0" fmla="*/ 3925 w 18491"/>
              <a:gd name="connsiteY0" fmla="*/ 23663 h 23663"/>
              <a:gd name="connsiteX1" fmla="*/ 18491 w 18491"/>
              <a:gd name="connsiteY1" fmla="*/ 19424 h 23663"/>
              <a:gd name="connsiteX2" fmla="*/ 16291 w 18491"/>
              <a:gd name="connsiteY2" fmla="*/ 9602 h 23663"/>
              <a:gd name="connsiteX3" fmla="*/ 13820 w 18491"/>
              <a:gd name="connsiteY3" fmla="*/ 0 h 23663"/>
              <a:gd name="connsiteX4" fmla="*/ 0 w 18491"/>
              <a:gd name="connsiteY4" fmla="*/ 5055 h 23663"/>
              <a:gd name="connsiteX0" fmla="*/ 0 w 14566"/>
              <a:gd name="connsiteY0" fmla="*/ 23663 h 23663"/>
              <a:gd name="connsiteX1" fmla="*/ 14566 w 14566"/>
              <a:gd name="connsiteY1" fmla="*/ 19424 h 23663"/>
              <a:gd name="connsiteX2" fmla="*/ 12366 w 14566"/>
              <a:gd name="connsiteY2" fmla="*/ 9602 h 23663"/>
              <a:gd name="connsiteX3" fmla="*/ 9895 w 14566"/>
              <a:gd name="connsiteY3" fmla="*/ 0 h 23663"/>
              <a:gd name="connsiteX0" fmla="*/ 4671 w 4671"/>
              <a:gd name="connsiteY0" fmla="*/ 19424 h 19424"/>
              <a:gd name="connsiteX1" fmla="*/ 2471 w 4671"/>
              <a:gd name="connsiteY1" fmla="*/ 9602 h 19424"/>
              <a:gd name="connsiteX2" fmla="*/ 0 w 4671"/>
              <a:gd name="connsiteY2" fmla="*/ 0 h 19424"/>
              <a:gd name="connsiteX0" fmla="*/ 7486 w 7486"/>
              <a:gd name="connsiteY0" fmla="*/ 7669 h 7669"/>
              <a:gd name="connsiteX1" fmla="*/ 2776 w 7486"/>
              <a:gd name="connsiteY1" fmla="*/ 2612 h 7669"/>
              <a:gd name="connsiteX2" fmla="*/ 0 w 7486"/>
              <a:gd name="connsiteY2" fmla="*/ 0 h 7669"/>
              <a:gd name="connsiteX0" fmla="*/ 8267 w 8267"/>
              <a:gd name="connsiteY0" fmla="*/ 7620 h 7620"/>
              <a:gd name="connsiteX1" fmla="*/ 3708 w 8267"/>
              <a:gd name="connsiteY1" fmla="*/ 3406 h 7620"/>
              <a:gd name="connsiteX2" fmla="*/ 0 w 8267"/>
              <a:gd name="connsiteY2" fmla="*/ 0 h 7620"/>
              <a:gd name="connsiteX0" fmla="*/ 36336 w 36336"/>
              <a:gd name="connsiteY0" fmla="*/ 39449 h 39449"/>
              <a:gd name="connsiteX1" fmla="*/ 30821 w 36336"/>
              <a:gd name="connsiteY1" fmla="*/ 33919 h 39449"/>
              <a:gd name="connsiteX2" fmla="*/ 0 w 36336"/>
              <a:gd name="connsiteY2" fmla="*/ 0 h 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36" h="39449" extrusionOk="0">
                <a:moveTo>
                  <a:pt x="36336" y="39449"/>
                </a:moveTo>
                <a:cubicBezTo>
                  <a:pt x="32770" y="36694"/>
                  <a:pt x="34872" y="36713"/>
                  <a:pt x="30821" y="33919"/>
                </a:cubicBezTo>
                <a:cubicBezTo>
                  <a:pt x="27179" y="31407"/>
                  <a:pt x="2908" y="2543"/>
                  <a:pt x="0" y="0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6" name="Shape 29">
            <a:extLst>
              <a:ext uri="{FF2B5EF4-FFF2-40B4-BE49-F238E27FC236}">
                <a16:creationId xmlns:a16="http://schemas.microsoft.com/office/drawing/2014/main" id="{B6CA39E5-6DD1-3E93-E631-F6D7F52CC338}"/>
              </a:ext>
            </a:extLst>
          </p:cNvPr>
          <p:cNvSpPr/>
          <p:nvPr/>
        </p:nvSpPr>
        <p:spPr>
          <a:xfrm rot="10109519">
            <a:off x="8637693" y="2383890"/>
            <a:ext cx="490018" cy="1359447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" fmla="*/ 14798 w 19871"/>
              <a:gd name="connsiteY0" fmla="*/ 0 h 22890"/>
              <a:gd name="connsiteX1" fmla="*/ 0 w 19871"/>
              <a:gd name="connsiteY1" fmla="*/ 3828 h 22890"/>
              <a:gd name="connsiteX2" fmla="*/ 4463 w 19871"/>
              <a:gd name="connsiteY2" fmla="*/ 22890 h 22890"/>
              <a:gd name="connsiteX3" fmla="*/ 19871 w 19871"/>
              <a:gd name="connsiteY3" fmla="*/ 20067 h 22890"/>
              <a:gd name="connsiteX4" fmla="*/ 17450 w 19871"/>
              <a:gd name="connsiteY4" fmla="*/ 10038 h 22890"/>
              <a:gd name="connsiteX5" fmla="*/ 14798 w 19871"/>
              <a:gd name="connsiteY5" fmla="*/ 0 h 22890"/>
              <a:gd name="connsiteX0" fmla="*/ 14798 w 19871"/>
              <a:gd name="connsiteY0" fmla="*/ 0 h 22785"/>
              <a:gd name="connsiteX1" fmla="*/ 0 w 19871"/>
              <a:gd name="connsiteY1" fmla="*/ 3828 h 22785"/>
              <a:gd name="connsiteX2" fmla="*/ 5300 w 19871"/>
              <a:gd name="connsiteY2" fmla="*/ 22785 h 22785"/>
              <a:gd name="connsiteX3" fmla="*/ 19871 w 19871"/>
              <a:gd name="connsiteY3" fmla="*/ 20067 h 22785"/>
              <a:gd name="connsiteX4" fmla="*/ 17450 w 19871"/>
              <a:gd name="connsiteY4" fmla="*/ 10038 h 22785"/>
              <a:gd name="connsiteX5" fmla="*/ 14798 w 19871"/>
              <a:gd name="connsiteY5" fmla="*/ 0 h 22785"/>
              <a:gd name="connsiteX0" fmla="*/ 14798 w 19871"/>
              <a:gd name="connsiteY0" fmla="*/ 0 h 23019"/>
              <a:gd name="connsiteX1" fmla="*/ 0 w 19871"/>
              <a:gd name="connsiteY1" fmla="*/ 3828 h 23019"/>
              <a:gd name="connsiteX2" fmla="*/ 5152 w 19871"/>
              <a:gd name="connsiteY2" fmla="*/ 23019 h 23019"/>
              <a:gd name="connsiteX3" fmla="*/ 19871 w 19871"/>
              <a:gd name="connsiteY3" fmla="*/ 20067 h 23019"/>
              <a:gd name="connsiteX4" fmla="*/ 17450 w 19871"/>
              <a:gd name="connsiteY4" fmla="*/ 10038 h 23019"/>
              <a:gd name="connsiteX5" fmla="*/ 14798 w 19871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450 w 20370"/>
              <a:gd name="connsiteY4" fmla="*/ 10038 h 23019"/>
              <a:gd name="connsiteX5" fmla="*/ 14798 w 2037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754 w 20370"/>
              <a:gd name="connsiteY4" fmla="*/ 9964 h 23019"/>
              <a:gd name="connsiteX5" fmla="*/ 14798 w 20370"/>
              <a:gd name="connsiteY5" fmla="*/ 0 h 23019"/>
              <a:gd name="connsiteX0" fmla="*/ 14907 w 20370"/>
              <a:gd name="connsiteY0" fmla="*/ 0 h 22650"/>
              <a:gd name="connsiteX1" fmla="*/ 0 w 20370"/>
              <a:gd name="connsiteY1" fmla="*/ 3459 h 22650"/>
              <a:gd name="connsiteX2" fmla="*/ 5152 w 20370"/>
              <a:gd name="connsiteY2" fmla="*/ 22650 h 22650"/>
              <a:gd name="connsiteX3" fmla="*/ 20370 w 20370"/>
              <a:gd name="connsiteY3" fmla="*/ 19181 h 22650"/>
              <a:gd name="connsiteX4" fmla="*/ 17754 w 20370"/>
              <a:gd name="connsiteY4" fmla="*/ 9595 h 22650"/>
              <a:gd name="connsiteX5" fmla="*/ 14907 w 20370"/>
              <a:gd name="connsiteY5" fmla="*/ 0 h 22650"/>
              <a:gd name="connsiteX0" fmla="*/ 14407 w 19870"/>
              <a:gd name="connsiteY0" fmla="*/ 0 h 22650"/>
              <a:gd name="connsiteX1" fmla="*/ 0 w 19870"/>
              <a:gd name="connsiteY1" fmla="*/ 4384 h 22650"/>
              <a:gd name="connsiteX2" fmla="*/ 4652 w 19870"/>
              <a:gd name="connsiteY2" fmla="*/ 22650 h 22650"/>
              <a:gd name="connsiteX3" fmla="*/ 19870 w 19870"/>
              <a:gd name="connsiteY3" fmla="*/ 19181 h 22650"/>
              <a:gd name="connsiteX4" fmla="*/ 17254 w 19870"/>
              <a:gd name="connsiteY4" fmla="*/ 9595 h 22650"/>
              <a:gd name="connsiteX5" fmla="*/ 14407 w 19870"/>
              <a:gd name="connsiteY5" fmla="*/ 0 h 22650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663"/>
              <a:gd name="connsiteX1" fmla="*/ 0 w 19870"/>
              <a:gd name="connsiteY1" fmla="*/ 4384 h 23663"/>
              <a:gd name="connsiteX2" fmla="*/ 4512 w 19870"/>
              <a:gd name="connsiteY2" fmla="*/ 23663 h 23663"/>
              <a:gd name="connsiteX3" fmla="*/ 19870 w 19870"/>
              <a:gd name="connsiteY3" fmla="*/ 19181 h 23663"/>
              <a:gd name="connsiteX4" fmla="*/ 17254 w 19870"/>
              <a:gd name="connsiteY4" fmla="*/ 9595 h 23663"/>
              <a:gd name="connsiteX5" fmla="*/ 14407 w 19870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7254 w 19078"/>
              <a:gd name="connsiteY4" fmla="*/ 9595 h 23663"/>
              <a:gd name="connsiteX5" fmla="*/ 14407 w 19078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6878 w 19078"/>
              <a:gd name="connsiteY4" fmla="*/ 9602 h 23663"/>
              <a:gd name="connsiteX5" fmla="*/ 14407 w 19078"/>
              <a:gd name="connsiteY5" fmla="*/ 0 h 23663"/>
              <a:gd name="connsiteX0" fmla="*/ 0 w 19078"/>
              <a:gd name="connsiteY0" fmla="*/ 4384 h 23663"/>
              <a:gd name="connsiteX1" fmla="*/ 4512 w 19078"/>
              <a:gd name="connsiteY1" fmla="*/ 23663 h 23663"/>
              <a:gd name="connsiteX2" fmla="*/ 19078 w 19078"/>
              <a:gd name="connsiteY2" fmla="*/ 19424 h 23663"/>
              <a:gd name="connsiteX3" fmla="*/ 16878 w 19078"/>
              <a:gd name="connsiteY3" fmla="*/ 9602 h 23663"/>
              <a:gd name="connsiteX4" fmla="*/ 14407 w 19078"/>
              <a:gd name="connsiteY4" fmla="*/ 0 h 23663"/>
              <a:gd name="connsiteX5" fmla="*/ 587 w 19078"/>
              <a:gd name="connsiteY5" fmla="*/ 5055 h 23663"/>
              <a:gd name="connsiteX0" fmla="*/ 3925 w 18491"/>
              <a:gd name="connsiteY0" fmla="*/ 23663 h 23663"/>
              <a:gd name="connsiteX1" fmla="*/ 18491 w 18491"/>
              <a:gd name="connsiteY1" fmla="*/ 19424 h 23663"/>
              <a:gd name="connsiteX2" fmla="*/ 16291 w 18491"/>
              <a:gd name="connsiteY2" fmla="*/ 9602 h 23663"/>
              <a:gd name="connsiteX3" fmla="*/ 13820 w 18491"/>
              <a:gd name="connsiteY3" fmla="*/ 0 h 23663"/>
              <a:gd name="connsiteX4" fmla="*/ 0 w 18491"/>
              <a:gd name="connsiteY4" fmla="*/ 5055 h 23663"/>
              <a:gd name="connsiteX0" fmla="*/ 0 w 14566"/>
              <a:gd name="connsiteY0" fmla="*/ 23663 h 23663"/>
              <a:gd name="connsiteX1" fmla="*/ 14566 w 14566"/>
              <a:gd name="connsiteY1" fmla="*/ 19424 h 23663"/>
              <a:gd name="connsiteX2" fmla="*/ 12366 w 14566"/>
              <a:gd name="connsiteY2" fmla="*/ 9602 h 23663"/>
              <a:gd name="connsiteX3" fmla="*/ 9895 w 14566"/>
              <a:gd name="connsiteY3" fmla="*/ 0 h 23663"/>
              <a:gd name="connsiteX0" fmla="*/ 4671 w 4671"/>
              <a:gd name="connsiteY0" fmla="*/ 19424 h 19424"/>
              <a:gd name="connsiteX1" fmla="*/ 2471 w 4671"/>
              <a:gd name="connsiteY1" fmla="*/ 9602 h 19424"/>
              <a:gd name="connsiteX2" fmla="*/ 0 w 4671"/>
              <a:gd name="connsiteY2" fmla="*/ 0 h 19424"/>
              <a:gd name="connsiteX0" fmla="*/ 7486 w 7486"/>
              <a:gd name="connsiteY0" fmla="*/ 7669 h 7669"/>
              <a:gd name="connsiteX1" fmla="*/ 2776 w 7486"/>
              <a:gd name="connsiteY1" fmla="*/ 2612 h 7669"/>
              <a:gd name="connsiteX2" fmla="*/ 0 w 7486"/>
              <a:gd name="connsiteY2" fmla="*/ 0 h 7669"/>
              <a:gd name="connsiteX0" fmla="*/ 8267 w 8267"/>
              <a:gd name="connsiteY0" fmla="*/ 7620 h 7620"/>
              <a:gd name="connsiteX1" fmla="*/ 3708 w 8267"/>
              <a:gd name="connsiteY1" fmla="*/ 3406 h 7620"/>
              <a:gd name="connsiteX2" fmla="*/ 0 w 8267"/>
              <a:gd name="connsiteY2" fmla="*/ 0 h 7620"/>
              <a:gd name="connsiteX0" fmla="*/ 36336 w 36336"/>
              <a:gd name="connsiteY0" fmla="*/ 39449 h 39449"/>
              <a:gd name="connsiteX1" fmla="*/ 30821 w 36336"/>
              <a:gd name="connsiteY1" fmla="*/ 33919 h 39449"/>
              <a:gd name="connsiteX2" fmla="*/ 0 w 36336"/>
              <a:gd name="connsiteY2" fmla="*/ 0 h 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36" h="39449" extrusionOk="0">
                <a:moveTo>
                  <a:pt x="36336" y="39449"/>
                </a:moveTo>
                <a:cubicBezTo>
                  <a:pt x="32770" y="36694"/>
                  <a:pt x="34872" y="36713"/>
                  <a:pt x="30821" y="33919"/>
                </a:cubicBezTo>
                <a:cubicBezTo>
                  <a:pt x="27179" y="31407"/>
                  <a:pt x="2908" y="2543"/>
                  <a:pt x="0" y="0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13B8D8-9D7F-B125-5295-9687974E0113}"/>
              </a:ext>
            </a:extLst>
          </p:cNvPr>
          <p:cNvSpPr txBox="1"/>
          <p:nvPr/>
        </p:nvSpPr>
        <p:spPr>
          <a:xfrm>
            <a:off x="6040682" y="2832780"/>
            <a:ext cx="151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活了</a:t>
            </a:r>
            <a:r>
              <a:rPr lang="en-US" altLang="zh-CN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100</a:t>
            </a:r>
            <a:r>
              <a:rPr lang="zh-CN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C10020-010F-6483-D97D-6144BBF1FF1C}"/>
              </a:ext>
            </a:extLst>
          </p:cNvPr>
          <p:cNvSpPr txBox="1"/>
          <p:nvPr/>
        </p:nvSpPr>
        <p:spPr>
          <a:xfrm>
            <a:off x="9106889" y="2784974"/>
            <a:ext cx="151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活了</a:t>
            </a:r>
            <a:r>
              <a:rPr lang="en-US" altLang="zh-CN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99</a:t>
            </a:r>
            <a:r>
              <a:rPr lang="zh-CN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天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EF7A93-D2CD-725F-B8B7-BE18F9994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63" y="1927919"/>
            <a:ext cx="5379372" cy="35100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CD78C3-1501-4357-3507-C577CB9E9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72" y="2034465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FBE0CA99-49C1-F981-CB69-20BD9620B245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养猪一百天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C69D18C-129D-CC57-FA8F-4F6FF24FC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91" y="1924622"/>
            <a:ext cx="3039263" cy="30392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143B0A1-E172-948A-F27B-8200A620EAFE}"/>
              </a:ext>
            </a:extLst>
          </p:cNvPr>
          <p:cNvSpPr/>
          <p:nvPr/>
        </p:nvSpPr>
        <p:spPr>
          <a:xfrm>
            <a:off x="5455132" y="1180963"/>
            <a:ext cx="576942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异常检测</a:t>
            </a:r>
            <a:r>
              <a:rPr lang="en-US" altLang="zh-CN" sz="40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zh-CN" altLang="en-US" sz="40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偏差检测</a:t>
            </a:r>
            <a:r>
              <a:rPr lang="en-US" altLang="zh-CN" sz="40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br>
              <a:rPr lang="en-US" altLang="zh-CN" sz="40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en-US" altLang="zh-CN" sz="40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sz="28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预测缺失数据或检测噪声</a:t>
            </a:r>
            <a:endParaRPr lang="zh-CN" altLang="en-US" sz="3600" b="1" cap="none" spc="0" dirty="0">
              <a:ln w="12700">
                <a:solidFill>
                  <a:srgbClr val="D20000"/>
                </a:solidFill>
                <a:prstDash val="solid"/>
              </a:ln>
              <a:solidFill>
                <a:srgbClr val="FF505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FE65EB-13A5-C392-57F2-51C9C0102D64}"/>
              </a:ext>
            </a:extLst>
          </p:cNvPr>
          <p:cNvSpPr/>
          <p:nvPr/>
        </p:nvSpPr>
        <p:spPr>
          <a:xfrm>
            <a:off x="5781704" y="2772117"/>
            <a:ext cx="391746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* 样本</a:t>
            </a: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: </a:t>
            </a:r>
          </a:p>
          <a:p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	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平衡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, 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范围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, 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偏差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BFA356E-D467-BA21-2F93-E54F4C2912FA}"/>
              </a:ext>
            </a:extLst>
          </p:cNvPr>
          <p:cNvSpPr/>
          <p:nvPr/>
        </p:nvSpPr>
        <p:spPr>
          <a:xfrm>
            <a:off x="5781704" y="4009778"/>
            <a:ext cx="339495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* 维度</a:t>
            </a: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: </a:t>
            </a:r>
            <a:b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</a:b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	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数据属性</a:t>
            </a:r>
          </a:p>
        </p:txBody>
      </p:sp>
    </p:spTree>
    <p:extLst>
      <p:ext uri="{BB962C8B-B14F-4D97-AF65-F5344CB8AC3E}">
        <p14:creationId xmlns:p14="http://schemas.microsoft.com/office/powerpoint/2010/main" val="37918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72869D-9BF9-6670-CC56-9DD563FE0543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概括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809AD-0B36-0F6B-93F3-29F8FFEA5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153510"/>
            <a:ext cx="7721373" cy="50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21FE02B-C15A-EE97-0F55-A66F4346B78F}"/>
              </a:ext>
            </a:extLst>
          </p:cNvPr>
          <p:cNvSpPr txBox="1"/>
          <p:nvPr/>
        </p:nvSpPr>
        <p:spPr>
          <a:xfrm>
            <a:off x="1149085" y="4320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KDD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D3CA5D-8E17-3692-49D5-F823A95D6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027" y="863828"/>
            <a:ext cx="8138571" cy="29314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60818F-AF30-412C-5A78-50BE3D298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26" y="3892657"/>
            <a:ext cx="8098972" cy="25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923122-B385-E3C1-9FBE-5E4850BB7D46}"/>
              </a:ext>
            </a:extLst>
          </p:cNvPr>
          <p:cNvSpPr txBox="1"/>
          <p:nvPr/>
        </p:nvSpPr>
        <p:spPr>
          <a:xfrm>
            <a:off x="1467200" y="1919609"/>
            <a:ext cx="2252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KDD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766195-7E8A-E77B-D5DA-917FE35C82BD}"/>
              </a:ext>
            </a:extLst>
          </p:cNvPr>
          <p:cNvSpPr txBox="1"/>
          <p:nvPr/>
        </p:nvSpPr>
        <p:spPr>
          <a:xfrm>
            <a:off x="1149085" y="4320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KDD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FFA621-5CBB-8437-3BEB-AE2B8C434A03}"/>
              </a:ext>
            </a:extLst>
          </p:cNvPr>
          <p:cNvSpPr txBox="1"/>
          <p:nvPr/>
        </p:nvSpPr>
        <p:spPr>
          <a:xfrm>
            <a:off x="2417112" y="3290634"/>
            <a:ext cx="840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 Discovery in Database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0BEC46-68A9-7204-9A46-CB472F12E994}"/>
              </a:ext>
            </a:extLst>
          </p:cNvPr>
          <p:cNvSpPr txBox="1"/>
          <p:nvPr/>
        </p:nvSpPr>
        <p:spPr>
          <a:xfrm>
            <a:off x="2729309" y="4019494"/>
            <a:ext cx="68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FECA9B-3BF0-222E-9419-D75C86CB0D8D}"/>
              </a:ext>
            </a:extLst>
          </p:cNvPr>
          <p:cNvSpPr txBox="1"/>
          <p:nvPr/>
        </p:nvSpPr>
        <p:spPr>
          <a:xfrm>
            <a:off x="8886291" y="4026806"/>
            <a:ext cx="595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FD843B-2EDA-3B92-8D68-113FD4BCBFB9}"/>
              </a:ext>
            </a:extLst>
          </p:cNvPr>
          <p:cNvSpPr txBox="1"/>
          <p:nvPr/>
        </p:nvSpPr>
        <p:spPr>
          <a:xfrm>
            <a:off x="5781167" y="4014272"/>
            <a:ext cx="52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78B587-7BBD-28FB-6E4A-5A9047B52AC1}"/>
              </a:ext>
            </a:extLst>
          </p:cNvPr>
          <p:cNvSpPr txBox="1"/>
          <p:nvPr/>
        </p:nvSpPr>
        <p:spPr>
          <a:xfrm>
            <a:off x="1824182" y="5069157"/>
            <a:ext cx="2712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抽取</a:t>
            </a:r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(Extract)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792F5A-4BDB-A8B0-A5C7-DA7E3B60C4C9}"/>
              </a:ext>
            </a:extLst>
          </p:cNvPr>
          <p:cNvSpPr txBox="1"/>
          <p:nvPr/>
        </p:nvSpPr>
        <p:spPr>
          <a:xfrm>
            <a:off x="4925122" y="5069158"/>
            <a:ext cx="3179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转换</a:t>
            </a:r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(Transform)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67FFBB-752B-EE20-71D5-6867C210956A}"/>
              </a:ext>
            </a:extLst>
          </p:cNvPr>
          <p:cNvSpPr txBox="1"/>
          <p:nvPr/>
        </p:nvSpPr>
        <p:spPr>
          <a:xfrm>
            <a:off x="8493295" y="5074904"/>
            <a:ext cx="2712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装载</a:t>
            </a:r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(Load)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89A4DD-2D3B-5FE7-6A1B-A42A07BC4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08" y="3875409"/>
            <a:ext cx="8933895" cy="25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0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AF568A8-E7B5-FEB7-D536-82EB219714D1}"/>
              </a:ext>
            </a:extLst>
          </p:cNvPr>
          <p:cNvSpPr txBox="1"/>
          <p:nvPr/>
        </p:nvSpPr>
        <p:spPr>
          <a:xfrm>
            <a:off x="1443240" y="3102101"/>
            <a:ext cx="2252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OLTP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A5827B-6A27-0184-EF59-0B234F38CD2E}"/>
              </a:ext>
            </a:extLst>
          </p:cNvPr>
          <p:cNvSpPr txBox="1"/>
          <p:nvPr/>
        </p:nvSpPr>
        <p:spPr>
          <a:xfrm>
            <a:off x="1149085" y="432024"/>
            <a:ext cx="7344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 Discovery in Database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A92453-7FF7-2C68-2359-0176F76A6AF9}"/>
              </a:ext>
            </a:extLst>
          </p:cNvPr>
          <p:cNvSpPr txBox="1"/>
          <p:nvPr/>
        </p:nvSpPr>
        <p:spPr>
          <a:xfrm>
            <a:off x="2312705" y="2414742"/>
            <a:ext cx="840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Extract-Transform-Load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6FB313-FA5C-94FA-B26F-32B6C289AA56}"/>
              </a:ext>
            </a:extLst>
          </p:cNvPr>
          <p:cNvSpPr txBox="1"/>
          <p:nvPr/>
        </p:nvSpPr>
        <p:spPr>
          <a:xfrm>
            <a:off x="1443240" y="1552064"/>
            <a:ext cx="2252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ETL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E58D7A-9809-3271-F06D-766806168B21}"/>
              </a:ext>
            </a:extLst>
          </p:cNvPr>
          <p:cNvSpPr txBox="1"/>
          <p:nvPr/>
        </p:nvSpPr>
        <p:spPr>
          <a:xfrm>
            <a:off x="1443240" y="4731750"/>
            <a:ext cx="2252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OLAP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4FBF96-8450-2295-125B-097F47AA59BD}"/>
              </a:ext>
            </a:extLst>
          </p:cNvPr>
          <p:cNvSpPr txBox="1"/>
          <p:nvPr/>
        </p:nvSpPr>
        <p:spPr>
          <a:xfrm>
            <a:off x="2312705" y="4017864"/>
            <a:ext cx="976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On-Line Transaction Processing</a:t>
            </a:r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联机事务处理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EB415D4-3717-196B-323A-3658D604E81E}"/>
              </a:ext>
            </a:extLst>
          </p:cNvPr>
          <p:cNvSpPr txBox="1"/>
          <p:nvPr/>
        </p:nvSpPr>
        <p:spPr>
          <a:xfrm>
            <a:off x="2312704" y="5620986"/>
            <a:ext cx="8722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On-Line Analytical Processing</a:t>
            </a:r>
            <a:r>
              <a:rPr kumimoji="1" lang="zh-CN" altLang="en-US" sz="3200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联机分析处理</a:t>
            </a:r>
          </a:p>
        </p:txBody>
      </p:sp>
    </p:spTree>
    <p:extLst>
      <p:ext uri="{BB962C8B-B14F-4D97-AF65-F5344CB8AC3E}">
        <p14:creationId xmlns:p14="http://schemas.microsoft.com/office/powerpoint/2010/main" val="109477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8253595-4D43-51B0-B6E5-1F61371FAAAE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因果律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BD857D-5DFE-91C3-5BC2-DAC2C147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814" y="2264229"/>
            <a:ext cx="2057400" cy="2286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6DEF7B-6DEE-9A1B-B0AB-A0971E19D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656" y="2216604"/>
            <a:ext cx="2438400" cy="2381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FD0FB2-7B3A-3505-B8B4-1AE6B7FCA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370" y="2705100"/>
            <a:ext cx="4626429" cy="1447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0D35B7-CE08-9049-2994-95116F83E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581721" y="2781300"/>
            <a:ext cx="4626429" cy="1447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A4EDF3-6C2C-6C4F-297C-67D85535B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481" y="1021895"/>
            <a:ext cx="1276350" cy="1390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95475C-3575-32C8-03C1-8D46F5195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710" y="4482195"/>
            <a:ext cx="1276350" cy="1390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FDF05F-7502-03BC-7EBE-8FF2BE1EF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020" y="2781299"/>
            <a:ext cx="4626429" cy="1447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FC46C4-CEAF-B658-1878-FE02A80C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11932">
            <a:off x="3799300" y="1595641"/>
            <a:ext cx="3426650" cy="1072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9391D2-0010-95F1-3075-228FB3A7F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7306">
            <a:off x="3978848" y="4247933"/>
            <a:ext cx="3870854" cy="121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6059314" y="4027492"/>
            <a:ext cx="2764697" cy="866265"/>
          </a:xfrm>
          <a:custGeom>
            <a:avLst/>
            <a:gdLst>
              <a:gd name="connsiteX0" fmla="*/ 0 w 2683934"/>
              <a:gd name="connsiteY0" fmla="*/ 702733 h 799629"/>
              <a:gd name="connsiteX1" fmla="*/ 431800 w 2683934"/>
              <a:gd name="connsiteY1" fmla="*/ 533400 h 799629"/>
              <a:gd name="connsiteX2" fmla="*/ 897467 w 2683934"/>
              <a:gd name="connsiteY2" fmla="*/ 719667 h 799629"/>
              <a:gd name="connsiteX3" fmla="*/ 1151467 w 2683934"/>
              <a:gd name="connsiteY3" fmla="*/ 778933 h 799629"/>
              <a:gd name="connsiteX4" fmla="*/ 1456267 w 2683934"/>
              <a:gd name="connsiteY4" fmla="*/ 787400 h 799629"/>
              <a:gd name="connsiteX5" fmla="*/ 1769534 w 2683934"/>
              <a:gd name="connsiteY5" fmla="*/ 618067 h 799629"/>
              <a:gd name="connsiteX6" fmla="*/ 1981200 w 2683934"/>
              <a:gd name="connsiteY6" fmla="*/ 313267 h 799629"/>
              <a:gd name="connsiteX7" fmla="*/ 2218267 w 2683934"/>
              <a:gd name="connsiteY7" fmla="*/ 118533 h 799629"/>
              <a:gd name="connsiteX8" fmla="*/ 2463800 w 2683934"/>
              <a:gd name="connsiteY8" fmla="*/ 16933 h 799629"/>
              <a:gd name="connsiteX9" fmla="*/ 2683934 w 2683934"/>
              <a:gd name="connsiteY9" fmla="*/ 0 h 79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934" h="799629">
                <a:moveTo>
                  <a:pt x="0" y="702733"/>
                </a:moveTo>
                <a:cubicBezTo>
                  <a:pt x="141111" y="616655"/>
                  <a:pt x="282222" y="530578"/>
                  <a:pt x="431800" y="533400"/>
                </a:cubicBezTo>
                <a:cubicBezTo>
                  <a:pt x="581378" y="536222"/>
                  <a:pt x="777523" y="678745"/>
                  <a:pt x="897467" y="719667"/>
                </a:cubicBezTo>
                <a:cubicBezTo>
                  <a:pt x="1017411" y="760589"/>
                  <a:pt x="1058334" y="767644"/>
                  <a:pt x="1151467" y="778933"/>
                </a:cubicBezTo>
                <a:cubicBezTo>
                  <a:pt x="1244600" y="790222"/>
                  <a:pt x="1353256" y="814211"/>
                  <a:pt x="1456267" y="787400"/>
                </a:cubicBezTo>
                <a:cubicBezTo>
                  <a:pt x="1559278" y="760589"/>
                  <a:pt x="1682045" y="697089"/>
                  <a:pt x="1769534" y="618067"/>
                </a:cubicBezTo>
                <a:cubicBezTo>
                  <a:pt x="1857023" y="539045"/>
                  <a:pt x="1906411" y="396523"/>
                  <a:pt x="1981200" y="313267"/>
                </a:cubicBezTo>
                <a:cubicBezTo>
                  <a:pt x="2055989" y="230011"/>
                  <a:pt x="2137834" y="167922"/>
                  <a:pt x="2218267" y="118533"/>
                </a:cubicBezTo>
                <a:cubicBezTo>
                  <a:pt x="2298700" y="69144"/>
                  <a:pt x="2386189" y="36688"/>
                  <a:pt x="2463800" y="16933"/>
                </a:cubicBezTo>
                <a:cubicBezTo>
                  <a:pt x="2541411" y="-2822"/>
                  <a:pt x="2604912" y="16933"/>
                  <a:pt x="2683934" y="0"/>
                </a:cubicBezTo>
              </a:path>
            </a:pathLst>
          </a:custGeom>
          <a:noFill/>
          <a:ln w="28575">
            <a:solidFill>
              <a:srgbClr val="3D374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Freeform 5"/>
          <p:cNvSpPr/>
          <p:nvPr/>
        </p:nvSpPr>
        <p:spPr>
          <a:xfrm>
            <a:off x="3367992" y="2366466"/>
            <a:ext cx="2328160" cy="2222598"/>
          </a:xfrm>
          <a:custGeom>
            <a:avLst/>
            <a:gdLst>
              <a:gd name="connsiteX0" fmla="*/ 0 w 812800"/>
              <a:gd name="connsiteY0" fmla="*/ 526243 h 1982510"/>
              <a:gd name="connsiteX1" fmla="*/ 194733 w 812800"/>
              <a:gd name="connsiteY1" fmla="*/ 441576 h 1982510"/>
              <a:gd name="connsiteX2" fmla="*/ 321733 w 812800"/>
              <a:gd name="connsiteY2" fmla="*/ 314576 h 1982510"/>
              <a:gd name="connsiteX3" fmla="*/ 414867 w 812800"/>
              <a:gd name="connsiteY3" fmla="*/ 111376 h 1982510"/>
              <a:gd name="connsiteX4" fmla="*/ 550333 w 812800"/>
              <a:gd name="connsiteY4" fmla="*/ 9776 h 1982510"/>
              <a:gd name="connsiteX5" fmla="*/ 668867 w 812800"/>
              <a:gd name="connsiteY5" fmla="*/ 9776 h 1982510"/>
              <a:gd name="connsiteX6" fmla="*/ 770467 w 812800"/>
              <a:gd name="connsiteY6" fmla="*/ 60576 h 1982510"/>
              <a:gd name="connsiteX7" fmla="*/ 812800 w 812800"/>
              <a:gd name="connsiteY7" fmla="*/ 187576 h 1982510"/>
              <a:gd name="connsiteX8" fmla="*/ 770467 w 812800"/>
              <a:gd name="connsiteY8" fmla="*/ 348443 h 1982510"/>
              <a:gd name="connsiteX9" fmla="*/ 609600 w 812800"/>
              <a:gd name="connsiteY9" fmla="*/ 619376 h 1982510"/>
              <a:gd name="connsiteX10" fmla="*/ 431800 w 812800"/>
              <a:gd name="connsiteY10" fmla="*/ 924176 h 1982510"/>
              <a:gd name="connsiteX11" fmla="*/ 347133 w 812800"/>
              <a:gd name="connsiteY11" fmla="*/ 1135843 h 1982510"/>
              <a:gd name="connsiteX12" fmla="*/ 364067 w 812800"/>
              <a:gd name="connsiteY12" fmla="*/ 1440643 h 1982510"/>
              <a:gd name="connsiteX13" fmla="*/ 541867 w 812800"/>
              <a:gd name="connsiteY13" fmla="*/ 1753910 h 1982510"/>
              <a:gd name="connsiteX14" fmla="*/ 770467 w 812800"/>
              <a:gd name="connsiteY14" fmla="*/ 1982510 h 198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800" h="1982510">
                <a:moveTo>
                  <a:pt x="0" y="526243"/>
                </a:moveTo>
                <a:cubicBezTo>
                  <a:pt x="70555" y="501548"/>
                  <a:pt x="141111" y="476854"/>
                  <a:pt x="194733" y="441576"/>
                </a:cubicBezTo>
                <a:cubicBezTo>
                  <a:pt x="248355" y="406298"/>
                  <a:pt x="285044" y="369609"/>
                  <a:pt x="321733" y="314576"/>
                </a:cubicBezTo>
                <a:cubicBezTo>
                  <a:pt x="358422" y="259543"/>
                  <a:pt x="376767" y="162176"/>
                  <a:pt x="414867" y="111376"/>
                </a:cubicBezTo>
                <a:cubicBezTo>
                  <a:pt x="452967" y="60576"/>
                  <a:pt x="508000" y="26709"/>
                  <a:pt x="550333" y="9776"/>
                </a:cubicBezTo>
                <a:cubicBezTo>
                  <a:pt x="592666" y="-7157"/>
                  <a:pt x="632178" y="1309"/>
                  <a:pt x="668867" y="9776"/>
                </a:cubicBezTo>
                <a:cubicBezTo>
                  <a:pt x="705556" y="18243"/>
                  <a:pt x="746478" y="30943"/>
                  <a:pt x="770467" y="60576"/>
                </a:cubicBezTo>
                <a:cubicBezTo>
                  <a:pt x="794456" y="90209"/>
                  <a:pt x="812800" y="139598"/>
                  <a:pt x="812800" y="187576"/>
                </a:cubicBezTo>
                <a:cubicBezTo>
                  <a:pt x="812800" y="235554"/>
                  <a:pt x="804334" y="276476"/>
                  <a:pt x="770467" y="348443"/>
                </a:cubicBezTo>
                <a:cubicBezTo>
                  <a:pt x="736600" y="420410"/>
                  <a:pt x="666044" y="523421"/>
                  <a:pt x="609600" y="619376"/>
                </a:cubicBezTo>
                <a:cubicBezTo>
                  <a:pt x="553156" y="715331"/>
                  <a:pt x="475545" y="838098"/>
                  <a:pt x="431800" y="924176"/>
                </a:cubicBezTo>
                <a:cubicBezTo>
                  <a:pt x="388056" y="1010254"/>
                  <a:pt x="358422" y="1049765"/>
                  <a:pt x="347133" y="1135843"/>
                </a:cubicBezTo>
                <a:cubicBezTo>
                  <a:pt x="335844" y="1221921"/>
                  <a:pt x="331611" y="1337632"/>
                  <a:pt x="364067" y="1440643"/>
                </a:cubicBezTo>
                <a:cubicBezTo>
                  <a:pt x="396523" y="1543654"/>
                  <a:pt x="474134" y="1663599"/>
                  <a:pt x="541867" y="1753910"/>
                </a:cubicBezTo>
                <a:cubicBezTo>
                  <a:pt x="609600" y="1844221"/>
                  <a:pt x="690033" y="1913365"/>
                  <a:pt x="770467" y="1982510"/>
                </a:cubicBezTo>
              </a:path>
            </a:pathLst>
          </a:custGeom>
          <a:noFill/>
          <a:ln w="28575">
            <a:solidFill>
              <a:srgbClr val="3D3743"/>
            </a:solidFill>
            <a:prstDash val="sysDot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bg-BG" dirty="0">
              <a:solidFill>
                <a:srgbClr val="3D3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46850" y="2732029"/>
            <a:ext cx="1005404" cy="1066608"/>
            <a:chOff x="1621351" y="2580660"/>
            <a:chExt cx="928063" cy="984563"/>
          </a:xfrm>
        </p:grpSpPr>
        <p:sp>
          <p:nvSpPr>
            <p:cNvPr id="9" name="Oval 8"/>
            <p:cNvSpPr/>
            <p:nvPr/>
          </p:nvSpPr>
          <p:spPr>
            <a:xfrm>
              <a:off x="1875572" y="2580660"/>
              <a:ext cx="419623" cy="419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67240" y="2605807"/>
              <a:ext cx="436287" cy="34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2F2F2"/>
                  </a:solidFill>
                  <a:latin typeface="GeosansLight" pitchFamily="2" charset="0"/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21351" y="3025430"/>
              <a:ext cx="928063" cy="5397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故事</a:t>
              </a:r>
              <a:endParaRPr lang="bg-B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73891" y="4521122"/>
            <a:ext cx="1005404" cy="1039366"/>
            <a:chOff x="1621349" y="2580662"/>
            <a:chExt cx="928066" cy="959417"/>
          </a:xfrm>
        </p:grpSpPr>
        <p:sp>
          <p:nvSpPr>
            <p:cNvPr id="18" name="Oval 17"/>
            <p:cNvSpPr/>
            <p:nvPr/>
          </p:nvSpPr>
          <p:spPr>
            <a:xfrm>
              <a:off x="1875573" y="2580662"/>
              <a:ext cx="419623" cy="419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67240" y="2605807"/>
              <a:ext cx="436287" cy="34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2F2F2"/>
                  </a:solidFill>
                  <a:latin typeface="GeosansLight" pitchFamily="2" charset="0"/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21349" y="3000285"/>
              <a:ext cx="928066" cy="539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算法</a:t>
              </a:r>
              <a:endParaRPr lang="bg-BG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57632" y="3864619"/>
            <a:ext cx="1005404" cy="1039366"/>
            <a:chOff x="1621352" y="2580662"/>
            <a:chExt cx="928066" cy="959417"/>
          </a:xfrm>
        </p:grpSpPr>
        <p:sp>
          <p:nvSpPr>
            <p:cNvPr id="22" name="Oval 21"/>
            <p:cNvSpPr/>
            <p:nvPr/>
          </p:nvSpPr>
          <p:spPr>
            <a:xfrm>
              <a:off x="1875573" y="2580662"/>
              <a:ext cx="419623" cy="419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67240" y="2605807"/>
              <a:ext cx="436287" cy="34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2F2F2"/>
                  </a:solidFill>
                  <a:latin typeface="GeosansLight" pitchFamily="2" charset="0"/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21352" y="3000285"/>
              <a:ext cx="928066" cy="539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零碎</a:t>
              </a:r>
              <a:endParaRPr lang="bg-BG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843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E1BD6C-54FA-C425-1736-185193A5FEB1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因果律</a:t>
            </a:r>
          </a:p>
        </p:txBody>
      </p:sp>
      <p:pic>
        <p:nvPicPr>
          <p:cNvPr id="3" name="Picture 2" descr="https://bkimg.cdn.bcebos.com/pic/6609c93d70cf3bc79f3def3a414aada1cd11738bfc99?x-bce-process=image/watermark,image_d2F0ZXIvYmFpa2UyMjA=,g_7,xp_5,yp_5/format,f_auto">
            <a:extLst>
              <a:ext uri="{FF2B5EF4-FFF2-40B4-BE49-F238E27FC236}">
                <a16:creationId xmlns:a16="http://schemas.microsoft.com/office/drawing/2014/main" id="{A0F92BD4-3149-170C-E56B-7965763F9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28" y="1910863"/>
            <a:ext cx="2437433" cy="263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60DB9F-0F90-7081-75F8-B618D83D4B57}"/>
              </a:ext>
            </a:extLst>
          </p:cNvPr>
          <p:cNvSpPr/>
          <p:nvPr/>
        </p:nvSpPr>
        <p:spPr>
          <a:xfrm>
            <a:off x="893073" y="4931620"/>
            <a:ext cx="289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大卫</a:t>
            </a:r>
            <a:r>
              <a:rPr lang="en-US" altLang="zh-CN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·</a:t>
            </a:r>
            <a:r>
              <a:rPr lang="zh-CN" altLang="en-US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休谟</a:t>
            </a:r>
            <a:r>
              <a:rPr lang="en-US" altLang="zh-CN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(David Hume)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7DF082-C892-1ADB-6D1A-CE27AE275078}"/>
              </a:ext>
            </a:extLst>
          </p:cNvPr>
          <p:cNvSpPr/>
          <p:nvPr/>
        </p:nvSpPr>
        <p:spPr>
          <a:xfrm>
            <a:off x="1439696" y="559023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休谟因果性问题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E91205-E02C-85AE-0F98-2E804915A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70" y="864399"/>
            <a:ext cx="2211027" cy="2403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86523E-920A-5989-5BE1-FD8D36761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698" y="2703059"/>
            <a:ext cx="2099074" cy="21442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3ABBE7-50D2-4FDD-422C-521669974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72" y="4406990"/>
            <a:ext cx="2895600" cy="1552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EDA42B-A207-A6D3-A7DD-B608120819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972" y="4406989"/>
            <a:ext cx="2895600" cy="1552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C06C52-F4C9-0FC5-CCDF-C81EEB0DA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41" y="797826"/>
            <a:ext cx="1160910" cy="11130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D1D2D3-74C6-09CF-344D-877E38E80E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24" y="2114370"/>
            <a:ext cx="1430984" cy="28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0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6059314" y="4027492"/>
            <a:ext cx="2764697" cy="866265"/>
          </a:xfrm>
          <a:custGeom>
            <a:avLst/>
            <a:gdLst>
              <a:gd name="connsiteX0" fmla="*/ 0 w 2683934"/>
              <a:gd name="connsiteY0" fmla="*/ 702733 h 799629"/>
              <a:gd name="connsiteX1" fmla="*/ 431800 w 2683934"/>
              <a:gd name="connsiteY1" fmla="*/ 533400 h 799629"/>
              <a:gd name="connsiteX2" fmla="*/ 897467 w 2683934"/>
              <a:gd name="connsiteY2" fmla="*/ 719667 h 799629"/>
              <a:gd name="connsiteX3" fmla="*/ 1151467 w 2683934"/>
              <a:gd name="connsiteY3" fmla="*/ 778933 h 799629"/>
              <a:gd name="connsiteX4" fmla="*/ 1456267 w 2683934"/>
              <a:gd name="connsiteY4" fmla="*/ 787400 h 799629"/>
              <a:gd name="connsiteX5" fmla="*/ 1769534 w 2683934"/>
              <a:gd name="connsiteY5" fmla="*/ 618067 h 799629"/>
              <a:gd name="connsiteX6" fmla="*/ 1981200 w 2683934"/>
              <a:gd name="connsiteY6" fmla="*/ 313267 h 799629"/>
              <a:gd name="connsiteX7" fmla="*/ 2218267 w 2683934"/>
              <a:gd name="connsiteY7" fmla="*/ 118533 h 799629"/>
              <a:gd name="connsiteX8" fmla="*/ 2463800 w 2683934"/>
              <a:gd name="connsiteY8" fmla="*/ 16933 h 799629"/>
              <a:gd name="connsiteX9" fmla="*/ 2683934 w 2683934"/>
              <a:gd name="connsiteY9" fmla="*/ 0 h 79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934" h="799629">
                <a:moveTo>
                  <a:pt x="0" y="702733"/>
                </a:moveTo>
                <a:cubicBezTo>
                  <a:pt x="141111" y="616655"/>
                  <a:pt x="282222" y="530578"/>
                  <a:pt x="431800" y="533400"/>
                </a:cubicBezTo>
                <a:cubicBezTo>
                  <a:pt x="581378" y="536222"/>
                  <a:pt x="777523" y="678745"/>
                  <a:pt x="897467" y="719667"/>
                </a:cubicBezTo>
                <a:cubicBezTo>
                  <a:pt x="1017411" y="760589"/>
                  <a:pt x="1058334" y="767644"/>
                  <a:pt x="1151467" y="778933"/>
                </a:cubicBezTo>
                <a:cubicBezTo>
                  <a:pt x="1244600" y="790222"/>
                  <a:pt x="1353256" y="814211"/>
                  <a:pt x="1456267" y="787400"/>
                </a:cubicBezTo>
                <a:cubicBezTo>
                  <a:pt x="1559278" y="760589"/>
                  <a:pt x="1682045" y="697089"/>
                  <a:pt x="1769534" y="618067"/>
                </a:cubicBezTo>
                <a:cubicBezTo>
                  <a:pt x="1857023" y="539045"/>
                  <a:pt x="1906411" y="396523"/>
                  <a:pt x="1981200" y="313267"/>
                </a:cubicBezTo>
                <a:cubicBezTo>
                  <a:pt x="2055989" y="230011"/>
                  <a:pt x="2137834" y="167922"/>
                  <a:pt x="2218267" y="118533"/>
                </a:cubicBezTo>
                <a:cubicBezTo>
                  <a:pt x="2298700" y="69144"/>
                  <a:pt x="2386189" y="36688"/>
                  <a:pt x="2463800" y="16933"/>
                </a:cubicBezTo>
                <a:cubicBezTo>
                  <a:pt x="2541411" y="-2822"/>
                  <a:pt x="2604912" y="16933"/>
                  <a:pt x="2683934" y="0"/>
                </a:cubicBezTo>
              </a:path>
            </a:pathLst>
          </a:custGeom>
          <a:noFill/>
          <a:ln w="28575">
            <a:solidFill>
              <a:srgbClr val="3D374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Freeform 5"/>
          <p:cNvSpPr/>
          <p:nvPr/>
        </p:nvSpPr>
        <p:spPr>
          <a:xfrm>
            <a:off x="3367992" y="2366466"/>
            <a:ext cx="2328160" cy="2222598"/>
          </a:xfrm>
          <a:custGeom>
            <a:avLst/>
            <a:gdLst>
              <a:gd name="connsiteX0" fmla="*/ 0 w 812800"/>
              <a:gd name="connsiteY0" fmla="*/ 526243 h 1982510"/>
              <a:gd name="connsiteX1" fmla="*/ 194733 w 812800"/>
              <a:gd name="connsiteY1" fmla="*/ 441576 h 1982510"/>
              <a:gd name="connsiteX2" fmla="*/ 321733 w 812800"/>
              <a:gd name="connsiteY2" fmla="*/ 314576 h 1982510"/>
              <a:gd name="connsiteX3" fmla="*/ 414867 w 812800"/>
              <a:gd name="connsiteY3" fmla="*/ 111376 h 1982510"/>
              <a:gd name="connsiteX4" fmla="*/ 550333 w 812800"/>
              <a:gd name="connsiteY4" fmla="*/ 9776 h 1982510"/>
              <a:gd name="connsiteX5" fmla="*/ 668867 w 812800"/>
              <a:gd name="connsiteY5" fmla="*/ 9776 h 1982510"/>
              <a:gd name="connsiteX6" fmla="*/ 770467 w 812800"/>
              <a:gd name="connsiteY6" fmla="*/ 60576 h 1982510"/>
              <a:gd name="connsiteX7" fmla="*/ 812800 w 812800"/>
              <a:gd name="connsiteY7" fmla="*/ 187576 h 1982510"/>
              <a:gd name="connsiteX8" fmla="*/ 770467 w 812800"/>
              <a:gd name="connsiteY8" fmla="*/ 348443 h 1982510"/>
              <a:gd name="connsiteX9" fmla="*/ 609600 w 812800"/>
              <a:gd name="connsiteY9" fmla="*/ 619376 h 1982510"/>
              <a:gd name="connsiteX10" fmla="*/ 431800 w 812800"/>
              <a:gd name="connsiteY10" fmla="*/ 924176 h 1982510"/>
              <a:gd name="connsiteX11" fmla="*/ 347133 w 812800"/>
              <a:gd name="connsiteY11" fmla="*/ 1135843 h 1982510"/>
              <a:gd name="connsiteX12" fmla="*/ 364067 w 812800"/>
              <a:gd name="connsiteY12" fmla="*/ 1440643 h 1982510"/>
              <a:gd name="connsiteX13" fmla="*/ 541867 w 812800"/>
              <a:gd name="connsiteY13" fmla="*/ 1753910 h 1982510"/>
              <a:gd name="connsiteX14" fmla="*/ 770467 w 812800"/>
              <a:gd name="connsiteY14" fmla="*/ 1982510 h 198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800" h="1982510">
                <a:moveTo>
                  <a:pt x="0" y="526243"/>
                </a:moveTo>
                <a:cubicBezTo>
                  <a:pt x="70555" y="501548"/>
                  <a:pt x="141111" y="476854"/>
                  <a:pt x="194733" y="441576"/>
                </a:cubicBezTo>
                <a:cubicBezTo>
                  <a:pt x="248355" y="406298"/>
                  <a:pt x="285044" y="369609"/>
                  <a:pt x="321733" y="314576"/>
                </a:cubicBezTo>
                <a:cubicBezTo>
                  <a:pt x="358422" y="259543"/>
                  <a:pt x="376767" y="162176"/>
                  <a:pt x="414867" y="111376"/>
                </a:cubicBezTo>
                <a:cubicBezTo>
                  <a:pt x="452967" y="60576"/>
                  <a:pt x="508000" y="26709"/>
                  <a:pt x="550333" y="9776"/>
                </a:cubicBezTo>
                <a:cubicBezTo>
                  <a:pt x="592666" y="-7157"/>
                  <a:pt x="632178" y="1309"/>
                  <a:pt x="668867" y="9776"/>
                </a:cubicBezTo>
                <a:cubicBezTo>
                  <a:pt x="705556" y="18243"/>
                  <a:pt x="746478" y="30943"/>
                  <a:pt x="770467" y="60576"/>
                </a:cubicBezTo>
                <a:cubicBezTo>
                  <a:pt x="794456" y="90209"/>
                  <a:pt x="812800" y="139598"/>
                  <a:pt x="812800" y="187576"/>
                </a:cubicBezTo>
                <a:cubicBezTo>
                  <a:pt x="812800" y="235554"/>
                  <a:pt x="804334" y="276476"/>
                  <a:pt x="770467" y="348443"/>
                </a:cubicBezTo>
                <a:cubicBezTo>
                  <a:pt x="736600" y="420410"/>
                  <a:pt x="666044" y="523421"/>
                  <a:pt x="609600" y="619376"/>
                </a:cubicBezTo>
                <a:cubicBezTo>
                  <a:pt x="553156" y="715331"/>
                  <a:pt x="475545" y="838098"/>
                  <a:pt x="431800" y="924176"/>
                </a:cubicBezTo>
                <a:cubicBezTo>
                  <a:pt x="388056" y="1010254"/>
                  <a:pt x="358422" y="1049765"/>
                  <a:pt x="347133" y="1135843"/>
                </a:cubicBezTo>
                <a:cubicBezTo>
                  <a:pt x="335844" y="1221921"/>
                  <a:pt x="331611" y="1337632"/>
                  <a:pt x="364067" y="1440643"/>
                </a:cubicBezTo>
                <a:cubicBezTo>
                  <a:pt x="396523" y="1543654"/>
                  <a:pt x="474134" y="1663599"/>
                  <a:pt x="541867" y="1753910"/>
                </a:cubicBezTo>
                <a:cubicBezTo>
                  <a:pt x="609600" y="1844221"/>
                  <a:pt x="690033" y="1913365"/>
                  <a:pt x="770467" y="1982510"/>
                </a:cubicBezTo>
              </a:path>
            </a:pathLst>
          </a:custGeom>
          <a:noFill/>
          <a:ln w="28575">
            <a:solidFill>
              <a:srgbClr val="3D3743"/>
            </a:solidFill>
            <a:prstDash val="sysDot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bg-BG" dirty="0">
              <a:solidFill>
                <a:srgbClr val="3D3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46850" y="2732029"/>
            <a:ext cx="1005404" cy="1066608"/>
            <a:chOff x="1621351" y="2580660"/>
            <a:chExt cx="928063" cy="984563"/>
          </a:xfrm>
        </p:grpSpPr>
        <p:sp>
          <p:nvSpPr>
            <p:cNvPr id="9" name="Oval 8"/>
            <p:cNvSpPr/>
            <p:nvPr/>
          </p:nvSpPr>
          <p:spPr>
            <a:xfrm>
              <a:off x="1875572" y="2580660"/>
              <a:ext cx="419623" cy="419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67240" y="2605807"/>
              <a:ext cx="436287" cy="34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2F2F2"/>
                  </a:solidFill>
                  <a:latin typeface="GeosansLight" pitchFamily="2" charset="0"/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21351" y="3025430"/>
              <a:ext cx="928063" cy="5397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故事</a:t>
              </a:r>
              <a:endParaRPr lang="bg-B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73891" y="4521122"/>
            <a:ext cx="1005404" cy="1039366"/>
            <a:chOff x="1621349" y="2580662"/>
            <a:chExt cx="928066" cy="959417"/>
          </a:xfrm>
        </p:grpSpPr>
        <p:sp>
          <p:nvSpPr>
            <p:cNvPr id="18" name="Oval 17"/>
            <p:cNvSpPr/>
            <p:nvPr/>
          </p:nvSpPr>
          <p:spPr>
            <a:xfrm>
              <a:off x="1875573" y="2580662"/>
              <a:ext cx="419623" cy="419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67240" y="2605807"/>
              <a:ext cx="436287" cy="34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2F2F2"/>
                  </a:solidFill>
                  <a:latin typeface="GeosansLight" pitchFamily="2" charset="0"/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21349" y="3000285"/>
              <a:ext cx="928066" cy="539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算法</a:t>
              </a:r>
              <a:endParaRPr lang="bg-BG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57632" y="3864619"/>
            <a:ext cx="1005404" cy="1039366"/>
            <a:chOff x="1621352" y="2580662"/>
            <a:chExt cx="928066" cy="959417"/>
          </a:xfrm>
        </p:grpSpPr>
        <p:sp>
          <p:nvSpPr>
            <p:cNvPr id="22" name="Oval 21"/>
            <p:cNvSpPr/>
            <p:nvPr/>
          </p:nvSpPr>
          <p:spPr>
            <a:xfrm>
              <a:off x="1875573" y="2580662"/>
              <a:ext cx="419623" cy="419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67240" y="2605807"/>
              <a:ext cx="436287" cy="34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2F2F2"/>
                  </a:solidFill>
                  <a:latin typeface="GeosansLight" pitchFamily="2" charset="0"/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21352" y="3000285"/>
              <a:ext cx="928066" cy="539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零碎</a:t>
              </a:r>
              <a:endParaRPr lang="bg-BG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05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11281B-4BD7-3E21-8BFE-D2FBC0B51614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算法 数学 统计学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46ECB0-BC7B-40C7-1EC3-B490FC744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942" y="1151685"/>
            <a:ext cx="5068159" cy="50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0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225AB1-7196-E3BF-9FE9-9DA0DC5C7E6C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聚类</a:t>
            </a:r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A45F2A-4D30-83E6-52D0-F36976866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48" y="1164770"/>
            <a:ext cx="5915125" cy="50339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59B2C8B-932B-DB36-18DC-1F7D652E274F}"/>
              </a:ext>
            </a:extLst>
          </p:cNvPr>
          <p:cNvSpPr/>
          <p:nvPr/>
        </p:nvSpPr>
        <p:spPr>
          <a:xfrm>
            <a:off x="272141" y="1736146"/>
            <a:ext cx="58674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关联规则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association rule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1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发现隐藏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大型数据集中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有意义  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关联关系</a:t>
            </a:r>
            <a:endParaRPr lang="en-US" altLang="zh-CN" sz="24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1"/>
            <a:endParaRPr lang="en-US" altLang="zh-CN" sz="24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分类分析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classification</a:t>
            </a:r>
          </a:p>
          <a:p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确定对象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属于哪个预定义的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目标类</a:t>
            </a:r>
            <a:endParaRPr lang="en-US" altLang="zh-CN" sz="24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sz="24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聚类分析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clustering</a:t>
            </a:r>
          </a:p>
          <a:p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将数据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划分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成有意义的组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簇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)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80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239DD5-CD87-2AA5-B3B4-60D642D70A35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朴素贝叶斯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4F3E01-F702-86A2-AF73-26DB2E7DF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2120900"/>
            <a:ext cx="8597900" cy="2616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9BF837-6813-9B50-3341-1CBA38568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904" y="1627850"/>
            <a:ext cx="6785499" cy="986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952377-6425-7A95-FA3C-FC5315585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27" y="3055937"/>
            <a:ext cx="3228975" cy="3362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D88CAB-8E59-5B67-5DFD-05A42ECFD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75" y="2977923"/>
            <a:ext cx="32289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865 -0.19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2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1AB184-2FD5-D0C1-F801-55E99F0D2455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朴素贝叶斯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2AE955-8354-E3AD-FBAE-813118D69FB6}"/>
              </a:ext>
            </a:extLst>
          </p:cNvPr>
          <p:cNvSpPr/>
          <p:nvPr/>
        </p:nvSpPr>
        <p:spPr>
          <a:xfrm>
            <a:off x="2525485" y="6168127"/>
            <a:ext cx="8665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hlinkClick r:id="rId2"/>
              </a:rPr>
              <a:t>https://blog.csdn.net/androidlushangderen/article/details/42680161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D07322-284E-C706-5CC5-32DCBD22A221}"/>
              </a:ext>
            </a:extLst>
          </p:cNvPr>
          <p:cNvSpPr/>
          <p:nvPr/>
        </p:nvSpPr>
        <p:spPr>
          <a:xfrm>
            <a:off x="3741275" y="5433005"/>
            <a:ext cx="515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3"/>
              </a:rPr>
              <a:t>https://www.zhihu.com/question/486772713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47C190-0516-6E1F-0831-36D7BD4654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12" y="1139627"/>
            <a:ext cx="8329359" cy="40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1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7016D3-7099-B36C-1732-2FD468AEF76C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朴素贝叶斯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852B94-A8DB-DBF1-AEB7-D5100ECC3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8" y="1024505"/>
            <a:ext cx="10472057" cy="53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2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0CFA16E-6633-87B0-1561-8EC8F39D950E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朴素贝叶斯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2B84B5-A5FC-9A5D-92EB-5A4A8045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84" y="1771749"/>
            <a:ext cx="3233057" cy="32330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36F988-9848-D768-CDC3-CCA215AB5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898" y="1787624"/>
            <a:ext cx="3551845" cy="3201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17B828-FDB8-346E-4D45-53BA531EB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76" y="1771749"/>
            <a:ext cx="3549386" cy="32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1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DA132A-9813-AC91-40D6-BBB4FA4EF047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err="1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Apriori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9A5207-194F-AD74-2AB8-BEDA0E2576BC}"/>
              </a:ext>
            </a:extLst>
          </p:cNvPr>
          <p:cNvSpPr/>
          <p:nvPr/>
        </p:nvSpPr>
        <p:spPr>
          <a:xfrm>
            <a:off x="996685" y="173120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从海量数据中挖掘可信频繁项集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349767-6AB3-C207-6834-BAD478131DCE}"/>
              </a:ext>
            </a:extLst>
          </p:cNvPr>
          <p:cNvSpPr/>
          <p:nvPr/>
        </p:nvSpPr>
        <p:spPr>
          <a:xfrm>
            <a:off x="996685" y="1132367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关联规则分析 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Association Analysis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75DD45-35A7-6C4E-CF56-C97055B9987E}"/>
              </a:ext>
            </a:extLst>
          </p:cNvPr>
          <p:cNvSpPr/>
          <p:nvPr/>
        </p:nvSpPr>
        <p:spPr>
          <a:xfrm>
            <a:off x="996685" y="2330035"/>
            <a:ext cx="10730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Apriori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的原理：如果某个项集是频繁项集，那么它所有的子集也是频繁的。即如果 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{0,1}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是频繁的，那么 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{0}, {1}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也一定是频繁的。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8D1C6A-57E1-DC37-D969-3B3F401E8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24" y="4967693"/>
            <a:ext cx="8001000" cy="10376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6FACED-FC38-E9FE-904B-0DD0773AC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81" y="3469742"/>
            <a:ext cx="9002486" cy="10771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746EFF-F2C6-0846-B03F-384E3EB87FD8}"/>
              </a:ext>
            </a:extLst>
          </p:cNvPr>
          <p:cNvSpPr/>
          <p:nvPr/>
        </p:nvSpPr>
        <p:spPr>
          <a:xfrm>
            <a:off x="5775514" y="1412551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从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一群哥们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中找到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关系最好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哥们</a:t>
            </a:r>
          </a:p>
        </p:txBody>
      </p:sp>
    </p:spTree>
    <p:extLst>
      <p:ext uri="{BB962C8B-B14F-4D97-AF65-F5344CB8AC3E}">
        <p14:creationId xmlns:p14="http://schemas.microsoft.com/office/powerpoint/2010/main" val="196670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BD01D8-5B91-D0A4-DF30-6A88BA566C08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err="1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Apriori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3DC4E6-783B-61E2-98FF-EB558EB0433E}"/>
              </a:ext>
            </a:extLst>
          </p:cNvPr>
          <p:cNvSpPr/>
          <p:nvPr/>
        </p:nvSpPr>
        <p:spPr>
          <a:xfrm>
            <a:off x="591876" y="1371094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在大数量的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项集</a:t>
            </a:r>
            <a:r>
              <a:rPr lang="zh-CN" altLang="en-US" sz="20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中发现关联共现的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项</a:t>
            </a:r>
            <a:endParaRPr lang="zh-CN" altLang="en-US" sz="20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823AE8-1A1D-00A3-B184-80E5A03D6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86" y="2039404"/>
            <a:ext cx="3600450" cy="2076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92DA6D-E7BC-3566-E472-1B7286A4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0" y="4297116"/>
            <a:ext cx="5887272" cy="1943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924AAC-B874-D5B6-B822-631819797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85" y="1262010"/>
            <a:ext cx="6004114" cy="44069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EA1E2B1-5BDA-7D77-E06C-02B4889DE803}"/>
              </a:ext>
            </a:extLst>
          </p:cNvPr>
          <p:cNvSpPr/>
          <p:nvPr/>
        </p:nvSpPr>
        <p:spPr>
          <a:xfrm>
            <a:off x="1926771" y="6175607"/>
            <a:ext cx="8088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5"/>
              </a:rPr>
              <a:t>https://blog.csdn.net/androidlushangderen/article/details/43059211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68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故事</a:t>
            </a:r>
            <a:endParaRPr lang="bg-BG" dirty="0">
              <a:solidFill>
                <a:srgbClr val="3D3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736756" y="2345415"/>
            <a:ext cx="1482165" cy="1482165"/>
            <a:chOff x="1759188" y="1820166"/>
            <a:chExt cx="1368152" cy="1368152"/>
          </a:xfrm>
        </p:grpSpPr>
        <p:sp>
          <p:nvSpPr>
            <p:cNvPr id="9" name="Oval 8"/>
            <p:cNvSpPr/>
            <p:nvPr/>
          </p:nvSpPr>
          <p:spPr>
            <a:xfrm>
              <a:off x="1768188" y="1820166"/>
              <a:ext cx="1359152" cy="13591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" name="Pie 7"/>
            <p:cNvSpPr/>
            <p:nvPr/>
          </p:nvSpPr>
          <p:spPr>
            <a:xfrm>
              <a:off x="1759188" y="1820166"/>
              <a:ext cx="1368152" cy="1368152"/>
            </a:xfrm>
            <a:prstGeom prst="pie">
              <a:avLst>
                <a:gd name="adj1" fmla="val 0"/>
                <a:gd name="adj2" fmla="val 1313701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819944" y="1871922"/>
              <a:ext cx="1255640" cy="125564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64786" y="2150977"/>
              <a:ext cx="379098" cy="577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467" dirty="0">
                  <a:solidFill>
                    <a:srgbClr val="3D3743"/>
                  </a:solidFill>
                  <a:latin typeface="GeosansLight" pitchFamily="2" charset="0"/>
                </a:rPr>
                <a:t>1</a:t>
              </a:r>
              <a:endParaRPr lang="bg-BG" sz="3467" dirty="0">
                <a:solidFill>
                  <a:srgbClr val="3D3743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05394" y="2514763"/>
              <a:ext cx="681429" cy="300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17" dirty="0">
                  <a:solidFill>
                    <a:schemeClr val="bg1">
                      <a:lumMod val="65000"/>
                    </a:schemeClr>
                  </a:solidFill>
                  <a:latin typeface="GeosansLight" pitchFamily="2" charset="0"/>
                </a:rPr>
                <a:t>percent</a:t>
              </a:r>
              <a:endParaRPr lang="bg-BG" sz="1517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24394" y="2345415"/>
            <a:ext cx="1482165" cy="1482165"/>
            <a:chOff x="1759188" y="1820166"/>
            <a:chExt cx="1368152" cy="1368152"/>
          </a:xfrm>
        </p:grpSpPr>
        <p:sp>
          <p:nvSpPr>
            <p:cNvPr id="36" name="Oval 35"/>
            <p:cNvSpPr/>
            <p:nvPr/>
          </p:nvSpPr>
          <p:spPr>
            <a:xfrm>
              <a:off x="1768188" y="1820166"/>
              <a:ext cx="1359152" cy="13591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7" name="Pie 36"/>
            <p:cNvSpPr/>
            <p:nvPr/>
          </p:nvSpPr>
          <p:spPr>
            <a:xfrm>
              <a:off x="1759188" y="1820166"/>
              <a:ext cx="1368152" cy="1368152"/>
            </a:xfrm>
            <a:prstGeom prst="pie">
              <a:avLst>
                <a:gd name="adj1" fmla="val 0"/>
                <a:gd name="adj2" fmla="val 9667803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819944" y="1871922"/>
              <a:ext cx="1255640" cy="125564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264786" y="2150977"/>
              <a:ext cx="379098" cy="577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467" dirty="0">
                  <a:solidFill>
                    <a:srgbClr val="3D3743"/>
                  </a:solidFill>
                  <a:latin typeface="GeosansLight" pitchFamily="2" charset="0"/>
                </a:rPr>
                <a:t>3</a:t>
              </a:r>
              <a:endParaRPr lang="bg-BG" sz="3467" dirty="0">
                <a:solidFill>
                  <a:srgbClr val="3D3743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13621" y="2514763"/>
              <a:ext cx="681429" cy="300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17">
                  <a:solidFill>
                    <a:schemeClr val="bg1">
                      <a:lumMod val="65000"/>
                    </a:schemeClr>
                  </a:solidFill>
                  <a:latin typeface="GeosansLight" pitchFamily="2" charset="0"/>
                </a:rPr>
                <a:t>percent</a:t>
              </a:r>
              <a:endParaRPr lang="bg-BG" sz="1517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435950" y="2356812"/>
            <a:ext cx="1482165" cy="1482165"/>
            <a:chOff x="1759188" y="1820166"/>
            <a:chExt cx="1368152" cy="1368152"/>
          </a:xfrm>
        </p:grpSpPr>
        <p:sp>
          <p:nvSpPr>
            <p:cNvPr id="42" name="Oval 41"/>
            <p:cNvSpPr/>
            <p:nvPr/>
          </p:nvSpPr>
          <p:spPr>
            <a:xfrm>
              <a:off x="1768188" y="1820166"/>
              <a:ext cx="1359152" cy="13591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3" name="Pie 42"/>
            <p:cNvSpPr/>
            <p:nvPr/>
          </p:nvSpPr>
          <p:spPr>
            <a:xfrm>
              <a:off x="1759188" y="1820166"/>
              <a:ext cx="1368152" cy="1368152"/>
            </a:xfrm>
            <a:prstGeom prst="pie">
              <a:avLst>
                <a:gd name="adj1" fmla="val 0"/>
                <a:gd name="adj2" fmla="val 14766185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819944" y="1871922"/>
              <a:ext cx="1255640" cy="125564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264787" y="2150977"/>
              <a:ext cx="379097" cy="577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467" dirty="0">
                  <a:solidFill>
                    <a:srgbClr val="3D3743"/>
                  </a:solidFill>
                  <a:latin typeface="GeosansLight" pitchFamily="2" charset="0"/>
                </a:rPr>
                <a:t>2</a:t>
              </a:r>
              <a:endParaRPr lang="bg-BG" sz="3467" dirty="0">
                <a:solidFill>
                  <a:srgbClr val="3D3743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3621" y="2514763"/>
              <a:ext cx="681429" cy="300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17">
                  <a:solidFill>
                    <a:schemeClr val="bg1">
                      <a:lumMod val="65000"/>
                    </a:schemeClr>
                  </a:solidFill>
                  <a:latin typeface="GeosansLight" pitchFamily="2" charset="0"/>
                </a:rPr>
                <a:t>percent</a:t>
              </a:r>
              <a:endParaRPr lang="bg-BG" sz="1517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2631150" y="4287095"/>
            <a:ext cx="6819227" cy="1009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192" dirty="0">
                <a:solidFill>
                  <a:srgbClr val="3D3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常见数据挖掘算法</a:t>
            </a:r>
            <a:endParaRPr lang="en-US" altLang="zh-CN" sz="1192" dirty="0">
              <a:solidFill>
                <a:srgbClr val="3D3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/>
            <a:r>
              <a:rPr lang="zh-CN" altLang="en-US" sz="1192" dirty="0">
                <a:solidFill>
                  <a:srgbClr val="3D3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关联分析</a:t>
            </a:r>
            <a:endParaRPr lang="en-US" altLang="zh-CN" sz="1192" dirty="0">
              <a:solidFill>
                <a:srgbClr val="3D3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/>
            <a:r>
              <a:rPr lang="zh-CN" altLang="en-US" sz="1192" dirty="0">
                <a:solidFill>
                  <a:srgbClr val="3D3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分类聚类</a:t>
            </a:r>
            <a:endParaRPr lang="en-US" altLang="zh-CN" sz="1192" dirty="0">
              <a:solidFill>
                <a:srgbClr val="3D3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/>
            <a:r>
              <a:rPr lang="zh-CN" altLang="en-US" sz="1192" dirty="0">
                <a:solidFill>
                  <a:srgbClr val="3D3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预测建模</a:t>
            </a:r>
            <a:endParaRPr lang="en-US" altLang="zh-CN" sz="1192" dirty="0">
              <a:solidFill>
                <a:srgbClr val="3D3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/>
            <a:r>
              <a:rPr lang="zh-CN" altLang="en-US" sz="1192" dirty="0">
                <a:solidFill>
                  <a:srgbClr val="3D3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偏差检测</a:t>
            </a:r>
            <a:endParaRPr lang="bg-BG" sz="1192" dirty="0">
              <a:solidFill>
                <a:srgbClr val="3D3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830869" y="3897057"/>
            <a:ext cx="1293945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啤酒与尿布</a:t>
            </a:r>
            <a:endParaRPr lang="bg-BG" sz="1733" dirty="0">
              <a:solidFill>
                <a:schemeClr val="tx2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95684" y="3897057"/>
            <a:ext cx="1075936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超市布局</a:t>
            </a:r>
            <a:endParaRPr lang="bg-BG" sz="1733" dirty="0">
              <a:solidFill>
                <a:schemeClr val="tx2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216692" y="3897057"/>
            <a:ext cx="1521570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太阳每日升起</a:t>
            </a:r>
            <a:endParaRPr lang="bg-BG" sz="1733" dirty="0">
              <a:solidFill>
                <a:schemeClr val="tx2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109583" y="3897057"/>
            <a:ext cx="1223413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养猪</a:t>
            </a:r>
            <a:r>
              <a:rPr lang="en-US" altLang="zh-CN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100</a:t>
            </a:r>
            <a:r>
              <a:rPr lang="zh-CN" altLang="en-US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天</a:t>
            </a:r>
            <a:endParaRPr lang="bg-BG" sz="1733" dirty="0">
              <a:solidFill>
                <a:schemeClr val="tx2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6CE1EE04-5D86-236C-DAB1-32A9F03410F2}"/>
              </a:ext>
            </a:extLst>
          </p:cNvPr>
          <p:cNvGrpSpPr/>
          <p:nvPr/>
        </p:nvGrpSpPr>
        <p:grpSpPr>
          <a:xfrm>
            <a:off x="8024709" y="2335665"/>
            <a:ext cx="1482165" cy="1482165"/>
            <a:chOff x="1759188" y="1820166"/>
            <a:chExt cx="1368152" cy="1368152"/>
          </a:xfrm>
        </p:grpSpPr>
        <p:sp>
          <p:nvSpPr>
            <p:cNvPr id="7" name="Oval 29">
              <a:extLst>
                <a:ext uri="{FF2B5EF4-FFF2-40B4-BE49-F238E27FC236}">
                  <a16:creationId xmlns:a16="http://schemas.microsoft.com/office/drawing/2014/main" id="{00E98474-C09A-2C9E-65BE-13716010BD68}"/>
                </a:ext>
              </a:extLst>
            </p:cNvPr>
            <p:cNvSpPr/>
            <p:nvPr/>
          </p:nvSpPr>
          <p:spPr>
            <a:xfrm>
              <a:off x="1768188" y="1820166"/>
              <a:ext cx="1359152" cy="13591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Pie 30">
              <a:extLst>
                <a:ext uri="{FF2B5EF4-FFF2-40B4-BE49-F238E27FC236}">
                  <a16:creationId xmlns:a16="http://schemas.microsoft.com/office/drawing/2014/main" id="{D331AC75-958A-727F-6792-D9662AEE8CA9}"/>
                </a:ext>
              </a:extLst>
            </p:cNvPr>
            <p:cNvSpPr/>
            <p:nvPr/>
          </p:nvSpPr>
          <p:spPr>
            <a:xfrm>
              <a:off x="1759188" y="1820166"/>
              <a:ext cx="1368152" cy="1368152"/>
            </a:xfrm>
            <a:prstGeom prst="pie">
              <a:avLst>
                <a:gd name="adj1" fmla="val 0"/>
                <a:gd name="adj2" fmla="val 1818925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11" name="Oval 31">
              <a:extLst>
                <a:ext uri="{FF2B5EF4-FFF2-40B4-BE49-F238E27FC236}">
                  <a16:creationId xmlns:a16="http://schemas.microsoft.com/office/drawing/2014/main" id="{EC55751E-6877-4DB4-FE76-128BD36E208D}"/>
                </a:ext>
              </a:extLst>
            </p:cNvPr>
            <p:cNvSpPr/>
            <p:nvPr/>
          </p:nvSpPr>
          <p:spPr>
            <a:xfrm>
              <a:off x="1819944" y="1871922"/>
              <a:ext cx="1255640" cy="125564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9FA4C7C8-52C4-504A-8DE0-F144771AA9F5}"/>
                </a:ext>
              </a:extLst>
            </p:cNvPr>
            <p:cNvSpPr/>
            <p:nvPr/>
          </p:nvSpPr>
          <p:spPr>
            <a:xfrm>
              <a:off x="2264786" y="2150977"/>
              <a:ext cx="379098" cy="577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467" dirty="0">
                  <a:solidFill>
                    <a:srgbClr val="3D3743"/>
                  </a:solidFill>
                  <a:latin typeface="GeosansLight" pitchFamily="2" charset="0"/>
                </a:rPr>
                <a:t>4</a:t>
              </a:r>
              <a:endParaRPr lang="bg-BG" sz="3467" dirty="0">
                <a:solidFill>
                  <a:srgbClr val="3D3743"/>
                </a:solidFill>
              </a:endParaRPr>
            </a:p>
          </p:txBody>
        </p:sp>
        <p:sp>
          <p:nvSpPr>
            <p:cNvPr id="13" name="TextBox 33">
              <a:extLst>
                <a:ext uri="{FF2B5EF4-FFF2-40B4-BE49-F238E27FC236}">
                  <a16:creationId xmlns:a16="http://schemas.microsoft.com/office/drawing/2014/main" id="{475C5769-741E-8D1F-A598-FDCADEC6F3B0}"/>
                </a:ext>
              </a:extLst>
            </p:cNvPr>
            <p:cNvSpPr txBox="1"/>
            <p:nvPr/>
          </p:nvSpPr>
          <p:spPr>
            <a:xfrm>
              <a:off x="2105717" y="2514763"/>
              <a:ext cx="697233" cy="300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17">
                  <a:solidFill>
                    <a:schemeClr val="bg1">
                      <a:lumMod val="65000"/>
                    </a:schemeClr>
                  </a:solidFill>
                  <a:latin typeface="GeosansLight" pitchFamily="2" charset="0"/>
                </a:rPr>
                <a:t>percent</a:t>
              </a:r>
              <a:endParaRPr lang="bg-BG" sz="1517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39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5507C6-8FB6-BF63-8902-6A1318012B83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err="1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Apriori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6369B2-B36D-0868-911D-37D4A39CB7FF}"/>
              </a:ext>
            </a:extLst>
          </p:cNvPr>
          <p:cNvSpPr/>
          <p:nvPr/>
        </p:nvSpPr>
        <p:spPr>
          <a:xfrm>
            <a:off x="1926771" y="6175607"/>
            <a:ext cx="8088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2"/>
              </a:rPr>
              <a:t>https://blog.csdn.net/androidlushangderen/article/details/43059211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82EF9A-926A-4360-C379-B1B58EBD4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27" y="2121353"/>
            <a:ext cx="55149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22306F-4F68-A6FD-BBF2-E3241CA306B9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K-Means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92EAA4-9CB8-6ADB-752C-12425A712FB2}"/>
              </a:ext>
            </a:extLst>
          </p:cNvPr>
          <p:cNvSpPr/>
          <p:nvPr/>
        </p:nvSpPr>
        <p:spPr>
          <a:xfrm>
            <a:off x="2857374" y="2754207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聚类 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Classification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16D8B3-AA78-90E1-A5C9-09F3F1DE6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57" y="1012792"/>
            <a:ext cx="5935271" cy="5036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C5ECD4-63E7-C297-45EC-719897CF4EA8}"/>
              </a:ext>
            </a:extLst>
          </p:cNvPr>
          <p:cNvSpPr/>
          <p:nvPr/>
        </p:nvSpPr>
        <p:spPr>
          <a:xfrm>
            <a:off x="808969" y="1987513"/>
            <a:ext cx="3490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物以</a:t>
            </a:r>
            <a:r>
              <a:rPr lang="zh-CN" altLang="en-US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类聚</a:t>
            </a:r>
            <a:r>
              <a:rPr lang="zh-CN" altLang="en-US" sz="28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，人以</a:t>
            </a:r>
            <a:r>
              <a:rPr lang="zh-CN" altLang="en-US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群分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AAD15A-A293-3BB1-6AE1-59286F2E7B3F}"/>
              </a:ext>
            </a:extLst>
          </p:cNvPr>
          <p:cNvSpPr/>
          <p:nvPr/>
        </p:nvSpPr>
        <p:spPr>
          <a:xfrm>
            <a:off x="412166" y="3784349"/>
            <a:ext cx="4890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选一个最像</a:t>
            </a:r>
            <a:r>
              <a:rPr lang="zh-CN" altLang="en-US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老大</a:t>
            </a:r>
            <a:r>
              <a:rPr lang="zh-CN" altLang="en-US" sz="28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老大</a:t>
            </a:r>
            <a:r>
              <a:rPr lang="zh-CN" altLang="en-US" sz="28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当</a:t>
            </a:r>
            <a:r>
              <a:rPr lang="zh-CN" altLang="en-US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老大</a:t>
            </a:r>
          </a:p>
        </p:txBody>
      </p:sp>
    </p:spTree>
    <p:extLst>
      <p:ext uri="{BB962C8B-B14F-4D97-AF65-F5344CB8AC3E}">
        <p14:creationId xmlns:p14="http://schemas.microsoft.com/office/powerpoint/2010/main" val="34304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EAF5554-FAF3-B708-EDAF-B79EFE44E3C6}"/>
              </a:ext>
            </a:extLst>
          </p:cNvPr>
          <p:cNvSpPr/>
          <p:nvPr/>
        </p:nvSpPr>
        <p:spPr>
          <a:xfrm>
            <a:off x="707571" y="2227888"/>
            <a:ext cx="108530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首先输入 </a:t>
            </a:r>
            <a:r>
              <a:rPr lang="en-US" altLang="zh-CN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 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的值</a:t>
            </a: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，即我们指定希望通过聚类得到 </a:t>
            </a:r>
            <a:r>
              <a:rPr lang="en-US" altLang="zh-CN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 </a:t>
            </a: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个分组；</a:t>
            </a:r>
            <a:endParaRPr lang="en-US" altLang="zh-CN" dirty="0">
              <a:solidFill>
                <a:srgbClr val="12121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+mj-lt"/>
              <a:buAutoNum type="arabicPeriod"/>
            </a:pPr>
            <a:endParaRPr lang="zh-CN" altLang="en-US" dirty="0">
              <a:solidFill>
                <a:srgbClr val="12121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从数据集中随机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选取 </a:t>
            </a:r>
            <a:r>
              <a:rPr lang="en-US" altLang="zh-CN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 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个数据点作为初始大佬</a:t>
            </a: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（质心）；</a:t>
            </a:r>
            <a:endParaRPr lang="en-US" altLang="zh-CN" dirty="0">
              <a:solidFill>
                <a:srgbClr val="12121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+mj-lt"/>
              <a:buAutoNum type="arabicPeriod"/>
            </a:pPr>
            <a:endParaRPr lang="zh-CN" altLang="en-US" dirty="0">
              <a:solidFill>
                <a:srgbClr val="12121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对集合中每一个小弟，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计算与每一个大佬的距离</a:t>
            </a: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，离哪个大佬距离近，就跟定哪个大佬；</a:t>
            </a:r>
            <a:endParaRPr lang="en-US" altLang="zh-CN" dirty="0">
              <a:solidFill>
                <a:srgbClr val="12121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+mj-lt"/>
              <a:buAutoNum type="arabicPeriod"/>
            </a:pPr>
            <a:endParaRPr lang="zh-CN" altLang="en-US" dirty="0">
              <a:solidFill>
                <a:srgbClr val="12121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这时每一个大佬手下都聚集了一票小弟，这时候召开选举大会，每一群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选出新的大佬</a:t>
            </a: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（即通过算法选出新的质心）；</a:t>
            </a:r>
            <a:endParaRPr lang="en-US" altLang="zh-CN" dirty="0">
              <a:solidFill>
                <a:srgbClr val="12121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+mj-lt"/>
              <a:buAutoNum type="arabicPeriod"/>
            </a:pPr>
            <a:endParaRPr lang="zh-CN" altLang="en-US" dirty="0">
              <a:solidFill>
                <a:srgbClr val="12121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如果新大佬和老大佬之间的距离小于某一个设置的阈值（表示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重新计算</a:t>
            </a: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的质心的位置变化不大，趋于稳定，或者说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收敛</a:t>
            </a: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），可以认为我们进行的聚类已经达到期望的结果，算法终止；</a:t>
            </a:r>
            <a:endParaRPr lang="en-US" altLang="zh-CN" dirty="0">
              <a:solidFill>
                <a:srgbClr val="12121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+mj-lt"/>
              <a:buAutoNum type="arabicPeriod"/>
            </a:pPr>
            <a:endParaRPr lang="zh-CN" altLang="en-US" dirty="0">
              <a:solidFill>
                <a:srgbClr val="12121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如果新大佬和老大佬距离变化很大，需要迭代</a:t>
            </a:r>
            <a:r>
              <a:rPr lang="en-US" altLang="zh-CN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3~5</a:t>
            </a:r>
            <a:r>
              <a:rPr lang="zh-CN" altLang="en-US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步骤。</a:t>
            </a:r>
            <a:endParaRPr lang="zh-CN" altLang="en-US" b="0" i="0" dirty="0">
              <a:solidFill>
                <a:srgbClr val="121212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A96AD6-B8B7-6945-6891-BF67D2325DDF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K-Means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0D180C-73E3-D67B-4D6C-0156BD960660}"/>
              </a:ext>
            </a:extLst>
          </p:cNvPr>
          <p:cNvSpPr/>
          <p:nvPr/>
        </p:nvSpPr>
        <p:spPr>
          <a:xfrm>
            <a:off x="609600" y="1315311"/>
            <a:ext cx="10689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K-Means</a:t>
            </a:r>
            <a:r>
              <a:rPr lang="zh-CN" altLang="en-US" sz="24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算法是基于</a:t>
            </a:r>
            <a:r>
              <a:rPr lang="en-US" altLang="zh-CN" sz="24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EM</a:t>
            </a:r>
            <a:r>
              <a:rPr lang="zh-CN" altLang="en-US" sz="24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算法的，</a:t>
            </a:r>
            <a:r>
              <a:rPr lang="en-US" altLang="zh-CN" sz="24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EM</a:t>
            </a:r>
            <a:r>
              <a:rPr lang="zh-CN" altLang="en-US" sz="24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的全称是</a:t>
            </a:r>
            <a:r>
              <a:rPr lang="en-US" altLang="zh-CN" sz="2400" dirty="0">
                <a:solidFill>
                  <a:srgbClr val="12121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Expectation-Maximization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87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8316C6-C900-6FDA-0C64-D405DD02B309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K-Means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82842F-4317-6286-44CC-491914A6C8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3" y="864399"/>
            <a:ext cx="10025742" cy="56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87913F-B7B7-CF3C-8050-A4813B89356C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距离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06D106-3A51-1826-D590-516D3A24E389}"/>
              </a:ext>
            </a:extLst>
          </p:cNvPr>
          <p:cNvSpPr/>
          <p:nvPr/>
        </p:nvSpPr>
        <p:spPr>
          <a:xfrm>
            <a:off x="2688065" y="6178172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2"/>
              </a:rPr>
              <a:t>https://zhuanlan.zhihu.com/p/374126050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B0A7A-3AE0-0832-A4E7-88D17D068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2" y="1109856"/>
            <a:ext cx="6988197" cy="39220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B674AC-987F-900C-FBBB-0D7377822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52" y="1665514"/>
            <a:ext cx="4116962" cy="41474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C59740-60CC-4F6A-3A0D-C384C04628CC}"/>
              </a:ext>
            </a:extLst>
          </p:cNvPr>
          <p:cNvSpPr/>
          <p:nvPr/>
        </p:nvSpPr>
        <p:spPr>
          <a:xfrm>
            <a:off x="2688065" y="580884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5"/>
              </a:rPr>
              <a:t>https://zhuanlan.zhihu.com/p/350744027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29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3D1311-A4BB-9486-4DBC-C660440954E5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K-Means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AA1535-8F13-7728-10E2-642BFE38F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85" y="1099457"/>
            <a:ext cx="4572000" cy="4572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2C9366-FB62-772F-33D4-E15AC056D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1" y="1609044"/>
            <a:ext cx="4035378" cy="34636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90407C-B65B-E17D-58FC-1EE0A0DF6D89}"/>
              </a:ext>
            </a:extLst>
          </p:cNvPr>
          <p:cNvSpPr/>
          <p:nvPr/>
        </p:nvSpPr>
        <p:spPr>
          <a:xfrm>
            <a:off x="2264229" y="6197377"/>
            <a:ext cx="806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4"/>
              </a:rPr>
              <a:t>https://blog.csdn.net/androidlushangderen/article/details/43373159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4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7A80EA-3450-5FFB-BB62-C0F0EC2B6760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err="1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MapReduce</a:t>
            </a:r>
            <a:endParaRPr kumimoji="1" lang="zh-CN" altLang="en-US" sz="3200" b="1" dirty="0">
              <a:solidFill>
                <a:srgbClr val="31333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099A60-EDE2-975F-6316-560DB2D003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63" y="1514165"/>
            <a:ext cx="3013790" cy="11277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318E26-4B20-E268-EEBA-15D87B97E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59" y="1100832"/>
            <a:ext cx="5709582" cy="49273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2AF6F3-7F6E-103F-ADB5-449ADCE83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7" y="3390790"/>
            <a:ext cx="8492930" cy="26373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BF08BD-AB12-EA88-3D51-49B1EC332CA1}"/>
              </a:ext>
            </a:extLst>
          </p:cNvPr>
          <p:cNvSpPr txBox="1"/>
          <p:nvPr/>
        </p:nvSpPr>
        <p:spPr>
          <a:xfrm>
            <a:off x="2500597" y="4217497"/>
            <a:ext cx="5533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Map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阶段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: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单个作业被分成很多小分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Mapper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A78D98-7FD9-8477-4CF3-A5861B36C2C6}"/>
              </a:ext>
            </a:extLst>
          </p:cNvPr>
          <p:cNvSpPr txBox="1"/>
          <p:nvPr/>
        </p:nvSpPr>
        <p:spPr>
          <a:xfrm>
            <a:off x="2500596" y="4762239"/>
            <a:ext cx="6121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Sort/Combine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阶段 ：对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mapper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进行排序或组合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2CEBD4-689F-7C1E-208E-255565D9DB37}"/>
              </a:ext>
            </a:extLst>
          </p:cNvPr>
          <p:cNvSpPr txBox="1"/>
          <p:nvPr/>
        </p:nvSpPr>
        <p:spPr>
          <a:xfrm>
            <a:off x="2500596" y="5306982"/>
            <a:ext cx="641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Shuffle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阶段：将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map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的输出作为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reduce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的输入的过程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54ECA9-5695-B8EA-027C-C9A82F171BB7}"/>
              </a:ext>
            </a:extLst>
          </p:cNvPr>
          <p:cNvSpPr txBox="1"/>
          <p:nvPr/>
        </p:nvSpPr>
        <p:spPr>
          <a:xfrm>
            <a:off x="2500596" y="5851725"/>
            <a:ext cx="801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Reduce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阶段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: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每个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mapper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的输出组合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,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对应运算代码称为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reducer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2BA58F-9FFF-BC31-450C-DD8DC9227FE1}"/>
              </a:ext>
            </a:extLst>
          </p:cNvPr>
          <p:cNvSpPr/>
          <p:nvPr/>
        </p:nvSpPr>
        <p:spPr>
          <a:xfrm>
            <a:off x="3822454" y="6264602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6"/>
              </a:rPr>
              <a:t>https://zhuanlan.zhihu.com/p/82399103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119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05768 -0.23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-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0.15091 -0.3421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1710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6059314" y="4027492"/>
            <a:ext cx="2764697" cy="866265"/>
          </a:xfrm>
          <a:custGeom>
            <a:avLst/>
            <a:gdLst>
              <a:gd name="connsiteX0" fmla="*/ 0 w 2683934"/>
              <a:gd name="connsiteY0" fmla="*/ 702733 h 799629"/>
              <a:gd name="connsiteX1" fmla="*/ 431800 w 2683934"/>
              <a:gd name="connsiteY1" fmla="*/ 533400 h 799629"/>
              <a:gd name="connsiteX2" fmla="*/ 897467 w 2683934"/>
              <a:gd name="connsiteY2" fmla="*/ 719667 h 799629"/>
              <a:gd name="connsiteX3" fmla="*/ 1151467 w 2683934"/>
              <a:gd name="connsiteY3" fmla="*/ 778933 h 799629"/>
              <a:gd name="connsiteX4" fmla="*/ 1456267 w 2683934"/>
              <a:gd name="connsiteY4" fmla="*/ 787400 h 799629"/>
              <a:gd name="connsiteX5" fmla="*/ 1769534 w 2683934"/>
              <a:gd name="connsiteY5" fmla="*/ 618067 h 799629"/>
              <a:gd name="connsiteX6" fmla="*/ 1981200 w 2683934"/>
              <a:gd name="connsiteY6" fmla="*/ 313267 h 799629"/>
              <a:gd name="connsiteX7" fmla="*/ 2218267 w 2683934"/>
              <a:gd name="connsiteY7" fmla="*/ 118533 h 799629"/>
              <a:gd name="connsiteX8" fmla="*/ 2463800 w 2683934"/>
              <a:gd name="connsiteY8" fmla="*/ 16933 h 799629"/>
              <a:gd name="connsiteX9" fmla="*/ 2683934 w 2683934"/>
              <a:gd name="connsiteY9" fmla="*/ 0 h 79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934" h="799629">
                <a:moveTo>
                  <a:pt x="0" y="702733"/>
                </a:moveTo>
                <a:cubicBezTo>
                  <a:pt x="141111" y="616655"/>
                  <a:pt x="282222" y="530578"/>
                  <a:pt x="431800" y="533400"/>
                </a:cubicBezTo>
                <a:cubicBezTo>
                  <a:pt x="581378" y="536222"/>
                  <a:pt x="777523" y="678745"/>
                  <a:pt x="897467" y="719667"/>
                </a:cubicBezTo>
                <a:cubicBezTo>
                  <a:pt x="1017411" y="760589"/>
                  <a:pt x="1058334" y="767644"/>
                  <a:pt x="1151467" y="778933"/>
                </a:cubicBezTo>
                <a:cubicBezTo>
                  <a:pt x="1244600" y="790222"/>
                  <a:pt x="1353256" y="814211"/>
                  <a:pt x="1456267" y="787400"/>
                </a:cubicBezTo>
                <a:cubicBezTo>
                  <a:pt x="1559278" y="760589"/>
                  <a:pt x="1682045" y="697089"/>
                  <a:pt x="1769534" y="618067"/>
                </a:cubicBezTo>
                <a:cubicBezTo>
                  <a:pt x="1857023" y="539045"/>
                  <a:pt x="1906411" y="396523"/>
                  <a:pt x="1981200" y="313267"/>
                </a:cubicBezTo>
                <a:cubicBezTo>
                  <a:pt x="2055989" y="230011"/>
                  <a:pt x="2137834" y="167922"/>
                  <a:pt x="2218267" y="118533"/>
                </a:cubicBezTo>
                <a:cubicBezTo>
                  <a:pt x="2298700" y="69144"/>
                  <a:pt x="2386189" y="36688"/>
                  <a:pt x="2463800" y="16933"/>
                </a:cubicBezTo>
                <a:cubicBezTo>
                  <a:pt x="2541411" y="-2822"/>
                  <a:pt x="2604912" y="16933"/>
                  <a:pt x="2683934" y="0"/>
                </a:cubicBezTo>
              </a:path>
            </a:pathLst>
          </a:custGeom>
          <a:noFill/>
          <a:ln w="28575">
            <a:solidFill>
              <a:srgbClr val="3D374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Freeform 5"/>
          <p:cNvSpPr/>
          <p:nvPr/>
        </p:nvSpPr>
        <p:spPr>
          <a:xfrm>
            <a:off x="3367992" y="2366466"/>
            <a:ext cx="2328160" cy="2222598"/>
          </a:xfrm>
          <a:custGeom>
            <a:avLst/>
            <a:gdLst>
              <a:gd name="connsiteX0" fmla="*/ 0 w 812800"/>
              <a:gd name="connsiteY0" fmla="*/ 526243 h 1982510"/>
              <a:gd name="connsiteX1" fmla="*/ 194733 w 812800"/>
              <a:gd name="connsiteY1" fmla="*/ 441576 h 1982510"/>
              <a:gd name="connsiteX2" fmla="*/ 321733 w 812800"/>
              <a:gd name="connsiteY2" fmla="*/ 314576 h 1982510"/>
              <a:gd name="connsiteX3" fmla="*/ 414867 w 812800"/>
              <a:gd name="connsiteY3" fmla="*/ 111376 h 1982510"/>
              <a:gd name="connsiteX4" fmla="*/ 550333 w 812800"/>
              <a:gd name="connsiteY4" fmla="*/ 9776 h 1982510"/>
              <a:gd name="connsiteX5" fmla="*/ 668867 w 812800"/>
              <a:gd name="connsiteY5" fmla="*/ 9776 h 1982510"/>
              <a:gd name="connsiteX6" fmla="*/ 770467 w 812800"/>
              <a:gd name="connsiteY6" fmla="*/ 60576 h 1982510"/>
              <a:gd name="connsiteX7" fmla="*/ 812800 w 812800"/>
              <a:gd name="connsiteY7" fmla="*/ 187576 h 1982510"/>
              <a:gd name="connsiteX8" fmla="*/ 770467 w 812800"/>
              <a:gd name="connsiteY8" fmla="*/ 348443 h 1982510"/>
              <a:gd name="connsiteX9" fmla="*/ 609600 w 812800"/>
              <a:gd name="connsiteY9" fmla="*/ 619376 h 1982510"/>
              <a:gd name="connsiteX10" fmla="*/ 431800 w 812800"/>
              <a:gd name="connsiteY10" fmla="*/ 924176 h 1982510"/>
              <a:gd name="connsiteX11" fmla="*/ 347133 w 812800"/>
              <a:gd name="connsiteY11" fmla="*/ 1135843 h 1982510"/>
              <a:gd name="connsiteX12" fmla="*/ 364067 w 812800"/>
              <a:gd name="connsiteY12" fmla="*/ 1440643 h 1982510"/>
              <a:gd name="connsiteX13" fmla="*/ 541867 w 812800"/>
              <a:gd name="connsiteY13" fmla="*/ 1753910 h 1982510"/>
              <a:gd name="connsiteX14" fmla="*/ 770467 w 812800"/>
              <a:gd name="connsiteY14" fmla="*/ 1982510 h 198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800" h="1982510">
                <a:moveTo>
                  <a:pt x="0" y="526243"/>
                </a:moveTo>
                <a:cubicBezTo>
                  <a:pt x="70555" y="501548"/>
                  <a:pt x="141111" y="476854"/>
                  <a:pt x="194733" y="441576"/>
                </a:cubicBezTo>
                <a:cubicBezTo>
                  <a:pt x="248355" y="406298"/>
                  <a:pt x="285044" y="369609"/>
                  <a:pt x="321733" y="314576"/>
                </a:cubicBezTo>
                <a:cubicBezTo>
                  <a:pt x="358422" y="259543"/>
                  <a:pt x="376767" y="162176"/>
                  <a:pt x="414867" y="111376"/>
                </a:cubicBezTo>
                <a:cubicBezTo>
                  <a:pt x="452967" y="60576"/>
                  <a:pt x="508000" y="26709"/>
                  <a:pt x="550333" y="9776"/>
                </a:cubicBezTo>
                <a:cubicBezTo>
                  <a:pt x="592666" y="-7157"/>
                  <a:pt x="632178" y="1309"/>
                  <a:pt x="668867" y="9776"/>
                </a:cubicBezTo>
                <a:cubicBezTo>
                  <a:pt x="705556" y="18243"/>
                  <a:pt x="746478" y="30943"/>
                  <a:pt x="770467" y="60576"/>
                </a:cubicBezTo>
                <a:cubicBezTo>
                  <a:pt x="794456" y="90209"/>
                  <a:pt x="812800" y="139598"/>
                  <a:pt x="812800" y="187576"/>
                </a:cubicBezTo>
                <a:cubicBezTo>
                  <a:pt x="812800" y="235554"/>
                  <a:pt x="804334" y="276476"/>
                  <a:pt x="770467" y="348443"/>
                </a:cubicBezTo>
                <a:cubicBezTo>
                  <a:pt x="736600" y="420410"/>
                  <a:pt x="666044" y="523421"/>
                  <a:pt x="609600" y="619376"/>
                </a:cubicBezTo>
                <a:cubicBezTo>
                  <a:pt x="553156" y="715331"/>
                  <a:pt x="475545" y="838098"/>
                  <a:pt x="431800" y="924176"/>
                </a:cubicBezTo>
                <a:cubicBezTo>
                  <a:pt x="388056" y="1010254"/>
                  <a:pt x="358422" y="1049765"/>
                  <a:pt x="347133" y="1135843"/>
                </a:cubicBezTo>
                <a:cubicBezTo>
                  <a:pt x="335844" y="1221921"/>
                  <a:pt x="331611" y="1337632"/>
                  <a:pt x="364067" y="1440643"/>
                </a:cubicBezTo>
                <a:cubicBezTo>
                  <a:pt x="396523" y="1543654"/>
                  <a:pt x="474134" y="1663599"/>
                  <a:pt x="541867" y="1753910"/>
                </a:cubicBezTo>
                <a:cubicBezTo>
                  <a:pt x="609600" y="1844221"/>
                  <a:pt x="690033" y="1913365"/>
                  <a:pt x="770467" y="1982510"/>
                </a:cubicBezTo>
              </a:path>
            </a:pathLst>
          </a:custGeom>
          <a:noFill/>
          <a:ln w="28575">
            <a:solidFill>
              <a:srgbClr val="3D3743"/>
            </a:solidFill>
            <a:prstDash val="sysDot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bg-BG" dirty="0">
              <a:solidFill>
                <a:srgbClr val="3D3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46850" y="2732029"/>
            <a:ext cx="1005404" cy="1066608"/>
            <a:chOff x="1621351" y="2580660"/>
            <a:chExt cx="928063" cy="984563"/>
          </a:xfrm>
        </p:grpSpPr>
        <p:sp>
          <p:nvSpPr>
            <p:cNvPr id="9" name="Oval 8"/>
            <p:cNvSpPr/>
            <p:nvPr/>
          </p:nvSpPr>
          <p:spPr>
            <a:xfrm>
              <a:off x="1875572" y="2580660"/>
              <a:ext cx="419623" cy="419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67240" y="2605807"/>
              <a:ext cx="436287" cy="34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2F2F2"/>
                  </a:solidFill>
                  <a:latin typeface="GeosansLight" pitchFamily="2" charset="0"/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21351" y="3025430"/>
              <a:ext cx="928063" cy="5397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故事</a:t>
              </a:r>
              <a:endParaRPr lang="bg-B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73891" y="4521122"/>
            <a:ext cx="1005404" cy="1039366"/>
            <a:chOff x="1621349" y="2580662"/>
            <a:chExt cx="928066" cy="959417"/>
          </a:xfrm>
        </p:grpSpPr>
        <p:sp>
          <p:nvSpPr>
            <p:cNvPr id="18" name="Oval 17"/>
            <p:cNvSpPr/>
            <p:nvPr/>
          </p:nvSpPr>
          <p:spPr>
            <a:xfrm>
              <a:off x="1875573" y="2580662"/>
              <a:ext cx="419623" cy="419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67240" y="2605807"/>
              <a:ext cx="436287" cy="34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2F2F2"/>
                  </a:solidFill>
                  <a:latin typeface="GeosansLight" pitchFamily="2" charset="0"/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21349" y="3000285"/>
              <a:ext cx="928066" cy="539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算法</a:t>
              </a:r>
              <a:endParaRPr lang="bg-BG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57632" y="3864619"/>
            <a:ext cx="1005404" cy="1039366"/>
            <a:chOff x="1621352" y="2580662"/>
            <a:chExt cx="928066" cy="959417"/>
          </a:xfrm>
        </p:grpSpPr>
        <p:sp>
          <p:nvSpPr>
            <p:cNvPr id="22" name="Oval 21"/>
            <p:cNvSpPr/>
            <p:nvPr/>
          </p:nvSpPr>
          <p:spPr>
            <a:xfrm>
              <a:off x="1875573" y="2580662"/>
              <a:ext cx="419623" cy="419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67240" y="2605807"/>
              <a:ext cx="436287" cy="34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2F2F2"/>
                  </a:solidFill>
                  <a:latin typeface="GeosansLight" pitchFamily="2" charset="0"/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21352" y="3000285"/>
              <a:ext cx="928066" cy="539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零碎</a:t>
              </a:r>
              <a:endParaRPr lang="bg-BG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05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FB2541-11B9-AF9B-6148-F9B9A4440E7B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切面</a:t>
            </a:r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&amp;SVM</a:t>
            </a:r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支持向量机</a:t>
            </a:r>
          </a:p>
        </p:txBody>
      </p:sp>
      <p:pic>
        <p:nvPicPr>
          <p:cNvPr id="3" name="Picture 2" descr="https://chaosbynn.github.io/images/2017_03_07_1.jpg">
            <a:extLst>
              <a:ext uri="{FF2B5EF4-FFF2-40B4-BE49-F238E27FC236}">
                <a16:creationId xmlns:a16="http://schemas.microsoft.com/office/drawing/2014/main" id="{60EA1822-C15B-09E9-5F3C-762D90D6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8" y="2436137"/>
            <a:ext cx="2981779" cy="278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haosbynn.github.io/images/2017_03_07_2.png">
            <a:extLst>
              <a:ext uri="{FF2B5EF4-FFF2-40B4-BE49-F238E27FC236}">
                <a16:creationId xmlns:a16="http://schemas.microsoft.com/office/drawing/2014/main" id="{6B674A27-2B31-4C52-5455-B00B645DC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713" y="2447186"/>
            <a:ext cx="4177847" cy="27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E01791-19C4-A7D8-4F9A-4B56F75D9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60" y="1992992"/>
            <a:ext cx="42291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3FBAA0-82C0-B359-79CC-49858F09ED48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降维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8C0095-351C-1EB6-326C-4869E1EEA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67" y="1517139"/>
            <a:ext cx="4586061" cy="41334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2D69E7-06D8-12FF-4046-DF5FB43ED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57" y="1507311"/>
            <a:ext cx="4582886" cy="414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5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4B0BC2E-1470-7739-7B39-082CCFCEADFF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啤酒与尿布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C657F3-74AE-5D26-C0D4-0272FEF02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CA1BA3-878D-A427-F1B3-F99C9C8BB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59" y="1706957"/>
            <a:ext cx="4589551" cy="34440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0FD957-3C10-E1F3-662D-BE3DACB2E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53" y="1012342"/>
            <a:ext cx="9179865" cy="51407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FE6739-8458-D1E4-287B-990565672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19" y="1101441"/>
            <a:ext cx="7620000" cy="49625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50E3E80-EAA5-3D30-3AE8-A6E11460B0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89" y="871942"/>
            <a:ext cx="3743818" cy="278431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2517978-B826-F8BE-9C9C-800F1AB3FD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22" y="872535"/>
            <a:ext cx="3903534" cy="271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016 -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960961-2F04-0281-4080-7DD373DF2084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过拟合</a:t>
            </a:r>
            <a:r>
              <a:rPr kumimoji="1" lang="en-US" altLang="zh-CN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欠拟合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360D60-5252-F453-0308-C3DF91CE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54" y="2215243"/>
            <a:ext cx="8375221" cy="26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5E25AA-94D2-5373-7282-711085C3085F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算法适用场景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502CB9-5677-4A0D-43F7-322B485C0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1" y="2212521"/>
            <a:ext cx="64484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5FE8CF-58B9-282B-DDDF-F06032022305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文献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D7F9C0-7397-2B5C-ADE2-5E27C73EBF15}"/>
              </a:ext>
            </a:extLst>
          </p:cNvPr>
          <p:cNvSpPr/>
          <p:nvPr/>
        </p:nvSpPr>
        <p:spPr>
          <a:xfrm>
            <a:off x="315686" y="1318786"/>
            <a:ext cx="832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2"/>
              </a:rPr>
              <a:t>https://dataminingguide.books.yourtion.com/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面向程序员的数据挖掘指南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3638DB-492F-B9EB-FE84-438E669FD060}"/>
              </a:ext>
            </a:extLst>
          </p:cNvPr>
          <p:cNvSpPr/>
          <p:nvPr/>
        </p:nvSpPr>
        <p:spPr>
          <a:xfrm>
            <a:off x="315686" y="1925762"/>
            <a:ext cx="11529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3"/>
              </a:rPr>
              <a:t>https://github.com/linyiqun/DataMiningAlgorithm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数据挖掘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18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大算法实现以及其他相关经典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DM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算法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(Java)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A14F99-6228-BB1A-34AE-6391033E3135}"/>
              </a:ext>
            </a:extLst>
          </p:cNvPr>
          <p:cNvSpPr/>
          <p:nvPr/>
        </p:nvSpPr>
        <p:spPr>
          <a:xfrm>
            <a:off x="315686" y="2532738"/>
            <a:ext cx="1166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4"/>
              </a:rPr>
              <a:t>https://github.com/gh289054531/machine_learning_and_data_mining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常见数据挖掘和机器学习算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(Java)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23C4B-4C5B-EC44-EDCF-1061109997C3}"/>
              </a:ext>
            </a:extLst>
          </p:cNvPr>
          <p:cNvSpPr/>
          <p:nvPr/>
        </p:nvSpPr>
        <p:spPr>
          <a:xfrm>
            <a:off x="315686" y="3139714"/>
            <a:ext cx="11428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5"/>
              </a:rPr>
              <a:t>https://github.com/yourtion/DataminingGuideBook-Codes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《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面向程序员的数据挖掘指南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》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源码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(python)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7C8F8F-8A06-A888-5089-CBD73BDC2570}"/>
              </a:ext>
            </a:extLst>
          </p:cNvPr>
          <p:cNvSpPr/>
          <p:nvPr/>
        </p:nvSpPr>
        <p:spPr>
          <a:xfrm>
            <a:off x="315686" y="3742225"/>
            <a:ext cx="4887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6"/>
              </a:rPr>
              <a:t>https://www.kaggle.com/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数据竞赛 数据集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CB5CD3-B8B7-47FD-A048-2E1AC189DDB1}"/>
              </a:ext>
            </a:extLst>
          </p:cNvPr>
          <p:cNvSpPr/>
          <p:nvPr/>
        </p:nvSpPr>
        <p:spPr>
          <a:xfrm>
            <a:off x="315686" y="4344736"/>
            <a:ext cx="4620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7"/>
              </a:rPr>
              <a:t>https://ajietextd.github.io/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涂鸦风格白板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B5E9C9-5A08-B1DE-36B2-0B62934451D5}"/>
              </a:ext>
            </a:extLst>
          </p:cNvPr>
          <p:cNvSpPr/>
          <p:nvPr/>
        </p:nvSpPr>
        <p:spPr>
          <a:xfrm>
            <a:off x="315685" y="4947247"/>
            <a:ext cx="11321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hlinkClick r:id="rId8"/>
              </a:rPr>
              <a:t>https://libraries.excalidraw.com/?target=_excalidraw&amp;referrer=https%3A%2F%2Fajietextd.github.io%2F&amp;useHash=true&amp;token=CPdd8tkCIzlf3GKlxF6Zc&amp;theme=light&amp;version=2&amp;sort=default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90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C22FBB-D1B2-3B7B-356B-D0E888E1E581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9228CC-A91A-9837-67BE-310092971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85" y="1705562"/>
            <a:ext cx="2699016" cy="36937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45C725-C436-5C64-9BBE-66A817A87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16" y="1745411"/>
            <a:ext cx="3614056" cy="3614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6CC9D4-F489-1AFA-962F-271A24B86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70" y="1785261"/>
            <a:ext cx="3483429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eosansLight" pitchFamily="2" charset="0"/>
              </a:rPr>
              <a:t>Success</a:t>
            </a:r>
            <a:r>
              <a:rPr lang="en-US" dirty="0">
                <a:solidFill>
                  <a:srgbClr val="EC5368"/>
                </a:solidFill>
                <a:latin typeface="GeosansLight" pitchFamily="2" charset="0"/>
              </a:rPr>
              <a:t> </a:t>
            </a:r>
            <a:r>
              <a:rPr lang="en-US" dirty="0">
                <a:solidFill>
                  <a:srgbClr val="3D3743"/>
                </a:solidFill>
                <a:latin typeface="GeosansLight" pitchFamily="2" charset="0"/>
              </a:rPr>
              <a:t>Group</a:t>
            </a:r>
            <a:endParaRPr lang="bg-BG" dirty="0">
              <a:solidFill>
                <a:srgbClr val="3D3743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>
                <a:latin typeface="New Cicle" pitchFamily="2" charset="0"/>
              </a:rPr>
              <a:t>Excepteur sint occaecat cupidatat non proident</a:t>
            </a:r>
            <a:endParaRPr lang="bg-BG"/>
          </a:p>
        </p:txBody>
      </p:sp>
      <p:sp>
        <p:nvSpPr>
          <p:cNvPr id="52" name="Rectangle 51"/>
          <p:cNvSpPr/>
          <p:nvPr/>
        </p:nvSpPr>
        <p:spPr>
          <a:xfrm>
            <a:off x="5693705" y="3385280"/>
            <a:ext cx="873316" cy="625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467">
                <a:solidFill>
                  <a:srgbClr val="3D3743"/>
                </a:solidFill>
                <a:latin typeface="GeosansLight" pitchFamily="2" charset="0"/>
              </a:rPr>
              <a:t>78%</a:t>
            </a:r>
            <a:endParaRPr lang="bg-BG" sz="3467">
              <a:solidFill>
                <a:srgbClr val="3D3743"/>
              </a:solidFill>
            </a:endParaRPr>
          </a:p>
        </p:txBody>
      </p:sp>
      <p:sp>
        <p:nvSpPr>
          <p:cNvPr id="2" name="Arc 1"/>
          <p:cNvSpPr/>
          <p:nvPr/>
        </p:nvSpPr>
        <p:spPr>
          <a:xfrm>
            <a:off x="5195763" y="2702359"/>
            <a:ext cx="1999351" cy="1999351"/>
          </a:xfrm>
          <a:prstGeom prst="arc">
            <a:avLst>
              <a:gd name="adj1" fmla="val 16200000"/>
              <a:gd name="adj2" fmla="val 9428166"/>
            </a:avLst>
          </a:prstGeom>
          <a:ln w="57150">
            <a:solidFill>
              <a:srgbClr val="3D3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4" name="Arc 53"/>
          <p:cNvSpPr/>
          <p:nvPr/>
        </p:nvSpPr>
        <p:spPr>
          <a:xfrm>
            <a:off x="5064314" y="2570909"/>
            <a:ext cx="2262251" cy="2262251"/>
          </a:xfrm>
          <a:prstGeom prst="arc">
            <a:avLst>
              <a:gd name="adj1" fmla="val 16200000"/>
              <a:gd name="adj2" fmla="val 11054279"/>
            </a:avLst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5" name="Arc 54"/>
          <p:cNvSpPr/>
          <p:nvPr/>
        </p:nvSpPr>
        <p:spPr>
          <a:xfrm>
            <a:off x="5323115" y="2838587"/>
            <a:ext cx="1744640" cy="1744640"/>
          </a:xfrm>
          <a:prstGeom prst="arc">
            <a:avLst>
              <a:gd name="adj1" fmla="val 16200000"/>
              <a:gd name="adj2" fmla="val 10196773"/>
            </a:avLst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6" name="Arc 55"/>
          <p:cNvSpPr/>
          <p:nvPr/>
        </p:nvSpPr>
        <p:spPr>
          <a:xfrm>
            <a:off x="5461151" y="2963312"/>
            <a:ext cx="1468571" cy="1468571"/>
          </a:xfrm>
          <a:prstGeom prst="arc">
            <a:avLst>
              <a:gd name="adj1" fmla="val 16200000"/>
              <a:gd name="adj2" fmla="val 6882554"/>
            </a:avLst>
          </a:prstGeom>
          <a:ln w="57150">
            <a:solidFill>
              <a:srgbClr val="3D3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7" name="Arc 56"/>
          <p:cNvSpPr/>
          <p:nvPr/>
        </p:nvSpPr>
        <p:spPr>
          <a:xfrm>
            <a:off x="5595658" y="3097819"/>
            <a:ext cx="1199557" cy="1199557"/>
          </a:xfrm>
          <a:prstGeom prst="arc">
            <a:avLst>
              <a:gd name="adj1" fmla="val 16200000"/>
              <a:gd name="adj2" fmla="val 7419423"/>
            </a:avLst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8" name="Arc 57"/>
          <p:cNvSpPr/>
          <p:nvPr/>
        </p:nvSpPr>
        <p:spPr>
          <a:xfrm>
            <a:off x="5731307" y="3246782"/>
            <a:ext cx="928255" cy="928255"/>
          </a:xfrm>
          <a:prstGeom prst="arc">
            <a:avLst>
              <a:gd name="adj1" fmla="val 16200000"/>
              <a:gd name="adj2" fmla="val 2083892"/>
            </a:avLst>
          </a:prstGeom>
          <a:ln w="57150">
            <a:solidFill>
              <a:srgbClr val="3D3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59" name="Straight Connector 58"/>
          <p:cNvCxnSpPr/>
          <p:nvPr/>
        </p:nvCxnSpPr>
        <p:spPr>
          <a:xfrm>
            <a:off x="2741632" y="3507009"/>
            <a:ext cx="2322683" cy="0"/>
          </a:xfrm>
          <a:prstGeom prst="line">
            <a:avLst/>
          </a:prstGeom>
          <a:ln w="19050">
            <a:solidFill>
              <a:srgbClr val="3D3743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030348" y="2586383"/>
            <a:ext cx="974947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New Cicle" pitchFamily="2" charset="0"/>
              </a:rPr>
              <a:t>Directors</a:t>
            </a:r>
            <a:endParaRPr lang="bg-BG" sz="17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3983348" y="4012827"/>
            <a:ext cx="1283712" cy="1"/>
          </a:xfrm>
          <a:prstGeom prst="line">
            <a:avLst/>
          </a:prstGeom>
          <a:ln w="19050">
            <a:solidFill>
              <a:srgbClr val="3D3743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841903" y="3652020"/>
            <a:ext cx="981359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New Cicle" pitchFamily="2" charset="0"/>
              </a:rPr>
              <a:t>Managers</a:t>
            </a:r>
            <a:endParaRPr lang="bg-BG" sz="17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3" name="Elbow Connector 62"/>
          <p:cNvCxnSpPr/>
          <p:nvPr/>
        </p:nvCxnSpPr>
        <p:spPr>
          <a:xfrm>
            <a:off x="4145784" y="2963310"/>
            <a:ext cx="1194636" cy="845063"/>
          </a:xfrm>
          <a:prstGeom prst="bentConnector3">
            <a:avLst>
              <a:gd name="adj1" fmla="val 100473"/>
            </a:avLst>
          </a:prstGeom>
          <a:ln w="19050">
            <a:solidFill>
              <a:srgbClr val="3D3743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589369" y="3161050"/>
            <a:ext cx="1027845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New Cicle" pitchFamily="2" charset="0"/>
              </a:rPr>
              <a:t>Designers</a:t>
            </a:r>
            <a:endParaRPr lang="bg-BG" sz="17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2741631" y="4335689"/>
            <a:ext cx="3088733" cy="1"/>
          </a:xfrm>
          <a:prstGeom prst="line">
            <a:avLst/>
          </a:prstGeom>
          <a:ln w="19050">
            <a:solidFill>
              <a:srgbClr val="3D3743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587499" y="3983021"/>
            <a:ext cx="1212191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New Cicle" pitchFamily="2" charset="0"/>
              </a:rPr>
              <a:t>IT Specialist</a:t>
            </a:r>
            <a:endParaRPr lang="bg-BG" sz="17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076644" y="3784555"/>
            <a:ext cx="1423788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New Cicle" pitchFamily="2" charset="0"/>
              </a:rPr>
              <a:t>Main Specialist</a:t>
            </a:r>
            <a:endParaRPr lang="bg-BG" sz="17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5809926" y="4137219"/>
            <a:ext cx="3574362" cy="14100"/>
          </a:xfrm>
          <a:prstGeom prst="line">
            <a:avLst/>
          </a:prstGeom>
          <a:ln w="19050">
            <a:solidFill>
              <a:srgbClr val="3D3743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/>
          <p:nvPr/>
        </p:nvCxnSpPr>
        <p:spPr>
          <a:xfrm rot="10800000" flipV="1">
            <a:off x="6546540" y="3588758"/>
            <a:ext cx="2837746" cy="439229"/>
          </a:xfrm>
          <a:prstGeom prst="bentConnector3">
            <a:avLst>
              <a:gd name="adj1" fmla="val 50000"/>
            </a:avLst>
          </a:prstGeom>
          <a:ln w="19050">
            <a:solidFill>
              <a:srgbClr val="3D3743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631288" y="3201896"/>
            <a:ext cx="869149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733" dirty="0">
                <a:solidFill>
                  <a:schemeClr val="tx2">
                    <a:lumMod val="60000"/>
                    <a:lumOff val="40000"/>
                  </a:schemeClr>
                </a:solidFill>
                <a:latin typeface="New Cicle" pitchFamily="2" charset="0"/>
              </a:rPr>
              <a:t>Support</a:t>
            </a:r>
            <a:endParaRPr lang="bg-BG" sz="17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1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eosansLight" pitchFamily="2" charset="0"/>
              </a:rPr>
              <a:t>Cloud</a:t>
            </a:r>
            <a:r>
              <a:rPr lang="en-US" dirty="0">
                <a:solidFill>
                  <a:srgbClr val="EC5368"/>
                </a:solidFill>
                <a:latin typeface="GeosansLight" pitchFamily="2" charset="0"/>
              </a:rPr>
              <a:t> </a:t>
            </a:r>
            <a:r>
              <a:rPr lang="en-US" dirty="0">
                <a:solidFill>
                  <a:srgbClr val="3D3743"/>
                </a:solidFill>
                <a:latin typeface="GeosansLight" pitchFamily="2" charset="0"/>
              </a:rPr>
              <a:t>Server</a:t>
            </a:r>
            <a:endParaRPr lang="bg-BG" dirty="0">
              <a:solidFill>
                <a:srgbClr val="3D3743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>
                <a:latin typeface="New Cicle" pitchFamily="2" charset="0"/>
              </a:rPr>
              <a:t>Excepteur sint occaecat cupidatat non proident</a:t>
            </a:r>
            <a:endParaRPr lang="bg-BG"/>
          </a:p>
        </p:txBody>
      </p:sp>
      <p:sp>
        <p:nvSpPr>
          <p:cNvPr id="2" name="Rectangle 1"/>
          <p:cNvSpPr/>
          <p:nvPr/>
        </p:nvSpPr>
        <p:spPr>
          <a:xfrm>
            <a:off x="5110799" y="2108176"/>
            <a:ext cx="1970411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0">
                <a:solidFill>
                  <a:srgbClr val="3D3743"/>
                </a:solidFill>
                <a:latin typeface="FontAwesome" pitchFamily="2" charset="0"/>
              </a:rPr>
              <a:t></a:t>
            </a:r>
            <a:endParaRPr lang="bg-BG" sz="13000"/>
          </a:p>
        </p:txBody>
      </p:sp>
      <p:sp>
        <p:nvSpPr>
          <p:cNvPr id="6" name="Isosceles Triangle 5"/>
          <p:cNvSpPr/>
          <p:nvPr/>
        </p:nvSpPr>
        <p:spPr>
          <a:xfrm>
            <a:off x="5861974" y="3176891"/>
            <a:ext cx="429048" cy="257428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03366" y="3348473"/>
            <a:ext cx="146266" cy="433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/>
          <p:cNvGrpSpPr/>
          <p:nvPr/>
        </p:nvGrpSpPr>
        <p:grpSpPr>
          <a:xfrm>
            <a:off x="2581746" y="2630433"/>
            <a:ext cx="1146468" cy="868740"/>
            <a:chOff x="1635535" y="2580663"/>
            <a:chExt cx="1058280" cy="801914"/>
          </a:xfrm>
        </p:grpSpPr>
        <p:sp>
          <p:nvSpPr>
            <p:cNvPr id="48" name="Oval 47"/>
            <p:cNvSpPr/>
            <p:nvPr/>
          </p:nvSpPr>
          <p:spPr>
            <a:xfrm>
              <a:off x="1875574" y="2580663"/>
              <a:ext cx="578184" cy="57818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946523" y="2685089"/>
              <a:ext cx="436287" cy="34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2F2F2"/>
                  </a:solidFill>
                  <a:latin typeface="FontAwesome" pitchFamily="2" charset="0"/>
                </a:rPr>
                <a:t>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635535" y="3158847"/>
              <a:ext cx="1058280" cy="22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75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ew Cicle" pitchFamily="2" charset="0"/>
                </a:rPr>
                <a:t>Search optimization</a:t>
              </a:r>
              <a:endParaRPr lang="bg-BG" sz="97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474575" y="3661273"/>
            <a:ext cx="764955" cy="868740"/>
            <a:chOff x="1811611" y="2580663"/>
            <a:chExt cx="706113" cy="801914"/>
          </a:xfrm>
        </p:grpSpPr>
        <p:sp>
          <p:nvSpPr>
            <p:cNvPr id="52" name="Oval 51"/>
            <p:cNvSpPr/>
            <p:nvPr/>
          </p:nvSpPr>
          <p:spPr>
            <a:xfrm>
              <a:off x="1875574" y="2580663"/>
              <a:ext cx="578184" cy="57818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946523" y="2685089"/>
              <a:ext cx="436287" cy="34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2F2F2"/>
                  </a:solidFill>
                  <a:latin typeface="FontAwesome" pitchFamily="2" charset="0"/>
                </a:rPr>
                <a:t>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11611" y="3158847"/>
              <a:ext cx="706113" cy="22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75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ew Cicle" pitchFamily="2" charset="0"/>
                </a:rPr>
                <a:t>Useful Links</a:t>
              </a:r>
              <a:endParaRPr lang="bg-BG" sz="97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463114" y="4346763"/>
            <a:ext cx="626367" cy="868740"/>
            <a:chOff x="1875574" y="2580663"/>
            <a:chExt cx="578184" cy="801914"/>
          </a:xfrm>
        </p:grpSpPr>
        <p:sp>
          <p:nvSpPr>
            <p:cNvPr id="56" name="Oval 55"/>
            <p:cNvSpPr/>
            <p:nvPr/>
          </p:nvSpPr>
          <p:spPr>
            <a:xfrm>
              <a:off x="1875574" y="2580663"/>
              <a:ext cx="578184" cy="57818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961138" y="2685089"/>
              <a:ext cx="436287" cy="34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2F2F2"/>
                  </a:solidFill>
                  <a:latin typeface="FontAwesome" pitchFamily="2" charset="0"/>
                </a:rPr>
                <a:t>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899653" y="3158847"/>
              <a:ext cx="530026" cy="22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75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ew Cicle" pitchFamily="2" charset="0"/>
                </a:rPr>
                <a:t>Partners</a:t>
              </a:r>
              <a:endParaRPr lang="bg-BG" sz="97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111650" y="4346763"/>
            <a:ext cx="626365" cy="868740"/>
            <a:chOff x="1875574" y="2580663"/>
            <a:chExt cx="578184" cy="801914"/>
          </a:xfrm>
        </p:grpSpPr>
        <p:sp>
          <p:nvSpPr>
            <p:cNvPr id="60" name="Oval 59"/>
            <p:cNvSpPr/>
            <p:nvPr/>
          </p:nvSpPr>
          <p:spPr>
            <a:xfrm>
              <a:off x="1875574" y="2580663"/>
              <a:ext cx="578184" cy="57818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961219" y="2685089"/>
              <a:ext cx="436287" cy="34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2F2F2"/>
                  </a:solidFill>
                  <a:latin typeface="FontAwesome" pitchFamily="2" charset="0"/>
                </a:rPr>
                <a:t>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79678" y="3158847"/>
              <a:ext cx="569981" cy="22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75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ew Cicle" pitchFamily="2" charset="0"/>
                </a:rPr>
                <a:t>RSS feed</a:t>
              </a:r>
              <a:endParaRPr lang="bg-BG" sz="97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021766" y="3661273"/>
            <a:ext cx="626365" cy="868740"/>
            <a:chOff x="1875574" y="2580663"/>
            <a:chExt cx="578184" cy="801914"/>
          </a:xfrm>
        </p:grpSpPr>
        <p:sp>
          <p:nvSpPr>
            <p:cNvPr id="64" name="Oval 63"/>
            <p:cNvSpPr/>
            <p:nvPr/>
          </p:nvSpPr>
          <p:spPr>
            <a:xfrm>
              <a:off x="1875574" y="2580663"/>
              <a:ext cx="578184" cy="57818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67678" y="2683192"/>
              <a:ext cx="436287" cy="34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2F2F2"/>
                  </a:solidFill>
                  <a:latin typeface="FontAwesome" pitchFamily="2" charset="0"/>
                </a:rPr>
                <a:t>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97434" y="3158847"/>
              <a:ext cx="534467" cy="22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75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ew Cicle" pitchFamily="2" charset="0"/>
                </a:rPr>
                <a:t>URL key</a:t>
              </a:r>
              <a:endParaRPr lang="bg-BG" sz="97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534874" y="2630433"/>
            <a:ext cx="848309" cy="868740"/>
            <a:chOff x="1773142" y="2580663"/>
            <a:chExt cx="783055" cy="801914"/>
          </a:xfrm>
        </p:grpSpPr>
        <p:sp>
          <p:nvSpPr>
            <p:cNvPr id="68" name="Oval 67"/>
            <p:cNvSpPr/>
            <p:nvPr/>
          </p:nvSpPr>
          <p:spPr>
            <a:xfrm>
              <a:off x="1875574" y="2580663"/>
              <a:ext cx="578184" cy="57818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958945" y="2649084"/>
              <a:ext cx="436287" cy="34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2F2F2"/>
                  </a:solidFill>
                  <a:latin typeface="FontAwesome" pitchFamily="2" charset="0"/>
                </a:rPr>
                <a:t>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73142" y="3158847"/>
              <a:ext cx="783055" cy="22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75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ew Cicle" pitchFamily="2" charset="0"/>
                </a:rPr>
                <a:t>Speedup web</a:t>
              </a:r>
              <a:endParaRPr lang="bg-BG" sz="97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3521718" y="2888262"/>
            <a:ext cx="78009" cy="78009"/>
          </a:xfrm>
          <a:prstGeom prst="ellipse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1" name="Oval 70"/>
          <p:cNvSpPr/>
          <p:nvPr/>
        </p:nvSpPr>
        <p:spPr>
          <a:xfrm>
            <a:off x="4012260" y="3590340"/>
            <a:ext cx="78009" cy="78009"/>
          </a:xfrm>
          <a:prstGeom prst="ellipse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2" name="Oval 71"/>
          <p:cNvSpPr/>
          <p:nvPr/>
        </p:nvSpPr>
        <p:spPr>
          <a:xfrm>
            <a:off x="4769857" y="4214410"/>
            <a:ext cx="78009" cy="78009"/>
          </a:xfrm>
          <a:prstGeom prst="ellipse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3" name="Oval 72"/>
          <p:cNvSpPr/>
          <p:nvPr/>
        </p:nvSpPr>
        <p:spPr>
          <a:xfrm>
            <a:off x="7346830" y="4214410"/>
            <a:ext cx="78009" cy="78009"/>
          </a:xfrm>
          <a:prstGeom prst="ellipse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4" name="Oval 73"/>
          <p:cNvSpPr/>
          <p:nvPr/>
        </p:nvSpPr>
        <p:spPr>
          <a:xfrm>
            <a:off x="8098633" y="3587268"/>
            <a:ext cx="78009" cy="78009"/>
          </a:xfrm>
          <a:prstGeom prst="ellipse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5" name="Oval 74"/>
          <p:cNvSpPr/>
          <p:nvPr/>
        </p:nvSpPr>
        <p:spPr>
          <a:xfrm>
            <a:off x="8516188" y="2904617"/>
            <a:ext cx="78009" cy="78009"/>
          </a:xfrm>
          <a:prstGeom prst="ellipse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Arc 17"/>
          <p:cNvSpPr/>
          <p:nvPr/>
        </p:nvSpPr>
        <p:spPr>
          <a:xfrm rot="152113" flipH="1">
            <a:off x="3020404" y="2840546"/>
            <a:ext cx="3287842" cy="1045959"/>
          </a:xfrm>
          <a:prstGeom prst="arc">
            <a:avLst>
              <a:gd name="adj1" fmla="val 12596661"/>
              <a:gd name="adj2" fmla="val 20489397"/>
            </a:avLst>
          </a:prstGeom>
          <a:ln w="12700">
            <a:solidFill>
              <a:srgbClr val="3D3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6" name="Arc 75"/>
          <p:cNvSpPr/>
          <p:nvPr/>
        </p:nvSpPr>
        <p:spPr>
          <a:xfrm rot="20899889" flipH="1">
            <a:off x="4046384" y="2974978"/>
            <a:ext cx="1964141" cy="1045959"/>
          </a:xfrm>
          <a:prstGeom prst="arc">
            <a:avLst>
              <a:gd name="adj1" fmla="val 12596661"/>
              <a:gd name="adj2" fmla="val 21380040"/>
            </a:avLst>
          </a:prstGeom>
          <a:ln w="12700">
            <a:solidFill>
              <a:srgbClr val="3D3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7" name="Arc 76"/>
          <p:cNvSpPr/>
          <p:nvPr/>
        </p:nvSpPr>
        <p:spPr>
          <a:xfrm rot="20899889" flipH="1">
            <a:off x="4763015" y="2960125"/>
            <a:ext cx="1460170" cy="1978503"/>
          </a:xfrm>
          <a:prstGeom prst="arc">
            <a:avLst>
              <a:gd name="adj1" fmla="val 13745913"/>
              <a:gd name="adj2" fmla="val 525263"/>
            </a:avLst>
          </a:prstGeom>
          <a:ln w="12700">
            <a:solidFill>
              <a:srgbClr val="3D3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1" name="Arc 80"/>
          <p:cNvSpPr/>
          <p:nvPr/>
        </p:nvSpPr>
        <p:spPr>
          <a:xfrm flipH="1">
            <a:off x="6149630" y="2888260"/>
            <a:ext cx="3300742" cy="1020540"/>
          </a:xfrm>
          <a:prstGeom prst="arc">
            <a:avLst>
              <a:gd name="adj1" fmla="val 12596661"/>
              <a:gd name="adj2" fmla="val 20457581"/>
            </a:avLst>
          </a:prstGeom>
          <a:ln w="12700">
            <a:solidFill>
              <a:srgbClr val="3D3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2" name="Arc 81"/>
          <p:cNvSpPr/>
          <p:nvPr/>
        </p:nvSpPr>
        <p:spPr>
          <a:xfrm rot="700111">
            <a:off x="6147325" y="3046213"/>
            <a:ext cx="2005734" cy="1045959"/>
          </a:xfrm>
          <a:prstGeom prst="arc">
            <a:avLst>
              <a:gd name="adj1" fmla="val 12596661"/>
              <a:gd name="adj2" fmla="val 20993129"/>
            </a:avLst>
          </a:prstGeom>
          <a:ln w="12700">
            <a:solidFill>
              <a:srgbClr val="3D3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3" name="Arc 82"/>
          <p:cNvSpPr/>
          <p:nvPr/>
        </p:nvSpPr>
        <p:spPr>
          <a:xfrm rot="700111">
            <a:off x="5968953" y="3031832"/>
            <a:ext cx="1460170" cy="1978503"/>
          </a:xfrm>
          <a:prstGeom prst="arc">
            <a:avLst>
              <a:gd name="adj1" fmla="val 13745913"/>
              <a:gd name="adj2" fmla="val 525263"/>
            </a:avLst>
          </a:prstGeom>
          <a:ln w="12700">
            <a:solidFill>
              <a:srgbClr val="3D3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4" name="Rectangle 83"/>
          <p:cNvSpPr/>
          <p:nvPr/>
        </p:nvSpPr>
        <p:spPr>
          <a:xfrm>
            <a:off x="5435138" y="3704881"/>
            <a:ext cx="1282723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33">
                <a:solidFill>
                  <a:srgbClr val="3D3743"/>
                </a:solidFill>
                <a:latin typeface="New Cicle" pitchFamily="2" charset="0"/>
              </a:rPr>
              <a:t>Cloud Server</a:t>
            </a:r>
            <a:endParaRPr lang="bg-BG" sz="1733">
              <a:solidFill>
                <a:srgbClr val="3D3743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221878" y="3909004"/>
            <a:ext cx="172662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eosansLight" pitchFamily="2" charset="0"/>
              </a:rPr>
              <a:t>Lorem</a:t>
            </a:r>
            <a:r>
              <a:rPr lang="en-US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GeosansLight" pitchFamily="2" charset="0"/>
              </a:rPr>
              <a:t> </a:t>
            </a:r>
            <a:r>
              <a:rPr lang="en-US" sz="13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eosansLight" pitchFamily="2" charset="0"/>
              </a:rPr>
              <a:t>ipsum</a:t>
            </a:r>
            <a:r>
              <a:rPr lang="en-US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GeosansLight" pitchFamily="2" charset="0"/>
              </a:rPr>
              <a:t> </a:t>
            </a:r>
            <a:r>
              <a:rPr lang="en-US" sz="13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eosansLight" pitchFamily="2" charset="0"/>
              </a:rPr>
              <a:t>alet</a:t>
            </a:r>
            <a:r>
              <a:rPr lang="en-US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GeosansLight" pitchFamily="2" charset="0"/>
              </a:rPr>
              <a:t> </a:t>
            </a:r>
            <a:r>
              <a:rPr lang="en-US" sz="13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eosansLight" pitchFamily="2" charset="0"/>
              </a:rPr>
              <a:t>seit</a:t>
            </a:r>
            <a:r>
              <a:rPr lang="en-US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GeosansLight" pitchFamily="2" charset="0"/>
              </a:rPr>
              <a:t> der</a:t>
            </a:r>
            <a:endParaRPr lang="bg-BG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7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ACD9831-1F55-F74E-07C0-2E86996857E8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啤酒与尿布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B0ED271-13E4-4530-D18B-93C49B524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83" y="1140239"/>
            <a:ext cx="5255248" cy="52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383680-A27E-80A4-75CC-40B7CD05F664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啤酒与尿布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12BDCE-E98B-D3B8-AD6A-E9B24B354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" y="3059605"/>
            <a:ext cx="3768093" cy="28080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04CB9A-DD9F-8017-9C40-9C3A1C9CF4AA}"/>
              </a:ext>
            </a:extLst>
          </p:cNvPr>
          <p:cNvSpPr/>
          <p:nvPr/>
        </p:nvSpPr>
        <p:spPr>
          <a:xfrm>
            <a:off x="3897086" y="1162274"/>
            <a:ext cx="773181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关联分析</a:t>
            </a:r>
            <a:r>
              <a:rPr lang="en-US" altLang="zh-CN" sz="40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: </a:t>
            </a:r>
            <a:br>
              <a:rPr lang="en-US" altLang="zh-CN" sz="40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en-US" altLang="zh-CN" sz="40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sz="28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发现数据项之间的相关性</a:t>
            </a:r>
            <a:endParaRPr lang="zh-CN" altLang="en-US" sz="3600" b="1" cap="none" spc="0" dirty="0">
              <a:ln w="12700">
                <a:solidFill>
                  <a:srgbClr val="D20000"/>
                </a:solidFill>
                <a:prstDash val="solid"/>
              </a:ln>
              <a:solidFill>
                <a:srgbClr val="FF505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CB14A0-CBBA-2890-24F8-F842E34ACA47}"/>
              </a:ext>
            </a:extLst>
          </p:cNvPr>
          <p:cNvSpPr/>
          <p:nvPr/>
        </p:nvSpPr>
        <p:spPr>
          <a:xfrm>
            <a:off x="3897086" y="2582551"/>
            <a:ext cx="843792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* 捆绑关系 </a:t>
            </a: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: </a:t>
            </a:r>
            <a:b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</a:b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	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不同维度数据之间的内部关联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(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啤酒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&amp;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尿布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)</a:t>
            </a:r>
            <a:endParaRPr lang="zh-CN" altLang="en-US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3825DB-E10B-1AC5-5F19-79946BA0D66D}"/>
              </a:ext>
            </a:extLst>
          </p:cNvPr>
          <p:cNvSpPr/>
          <p:nvPr/>
        </p:nvSpPr>
        <p:spPr>
          <a:xfrm>
            <a:off x="3897086" y="3633496"/>
            <a:ext cx="589135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* 埋点</a:t>
            </a:r>
            <a:r>
              <a:rPr lang="en-US" altLang="zh-CN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:</a:t>
            </a:r>
            <a:endParaRPr lang="zh-CN" alt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  <a:p>
            <a:pPr algn="ctr"/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		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数据采集 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(</a:t>
            </a:r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购物记录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,</a:t>
            </a:r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日志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,</a:t>
            </a:r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上报功能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)</a:t>
            </a:r>
            <a:endParaRPr lang="zh-CN" altLang="en-US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E82120-D72F-41A7-B7C7-1D420C5F1379}"/>
              </a:ext>
            </a:extLst>
          </p:cNvPr>
          <p:cNvSpPr/>
          <p:nvPr/>
        </p:nvSpPr>
        <p:spPr>
          <a:xfrm>
            <a:off x="3897086" y="4684441"/>
            <a:ext cx="652454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* </a:t>
            </a:r>
            <a:r>
              <a:rPr lang="en-US" altLang="zh-CN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KEY:</a:t>
            </a:r>
            <a:br>
              <a:rPr lang="en-US" altLang="zh-CN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en-US" altLang="zh-CN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关键信息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(</a:t>
            </a:r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家庭购物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人员分配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购买频率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)</a:t>
            </a:r>
            <a:endParaRPr lang="zh-CN" altLang="en-US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90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FC57DC-4EEF-1A8B-BAF5-5139E36CA081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超市布局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36D218-3759-8AD3-99D6-8BC8BCF91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44" y="1180729"/>
            <a:ext cx="3919984" cy="22049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823142-935B-54F3-00D9-A73D99F4CB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38" y="1180729"/>
            <a:ext cx="3307487" cy="22049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657192-7095-7D17-63EC-A1D06FC3EA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838" y="3653142"/>
            <a:ext cx="1882334" cy="14729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4C1D18-53A3-05C8-0718-2398E85716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392" y="3653142"/>
            <a:ext cx="1102746" cy="14729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21F2BE-F379-D644-C568-17C7650B5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35" y="3702050"/>
            <a:ext cx="1757330" cy="1375116"/>
          </a:xfrm>
          <a:prstGeom prst="rect">
            <a:avLst/>
          </a:prstGeom>
        </p:spPr>
      </p:pic>
      <p:sp>
        <p:nvSpPr>
          <p:cNvPr id="8" name="Shape 29">
            <a:extLst>
              <a:ext uri="{FF2B5EF4-FFF2-40B4-BE49-F238E27FC236}">
                <a16:creationId xmlns:a16="http://schemas.microsoft.com/office/drawing/2014/main" id="{63AFDB30-9F36-F874-41C4-38E364C75AA3}"/>
              </a:ext>
            </a:extLst>
          </p:cNvPr>
          <p:cNvSpPr/>
          <p:nvPr/>
        </p:nvSpPr>
        <p:spPr>
          <a:xfrm rot="6300000">
            <a:off x="3829355" y="4631819"/>
            <a:ext cx="638136" cy="2105970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" fmla="*/ 14798 w 19871"/>
              <a:gd name="connsiteY0" fmla="*/ 0 h 22890"/>
              <a:gd name="connsiteX1" fmla="*/ 0 w 19871"/>
              <a:gd name="connsiteY1" fmla="*/ 3828 h 22890"/>
              <a:gd name="connsiteX2" fmla="*/ 4463 w 19871"/>
              <a:gd name="connsiteY2" fmla="*/ 22890 h 22890"/>
              <a:gd name="connsiteX3" fmla="*/ 19871 w 19871"/>
              <a:gd name="connsiteY3" fmla="*/ 20067 h 22890"/>
              <a:gd name="connsiteX4" fmla="*/ 17450 w 19871"/>
              <a:gd name="connsiteY4" fmla="*/ 10038 h 22890"/>
              <a:gd name="connsiteX5" fmla="*/ 14798 w 19871"/>
              <a:gd name="connsiteY5" fmla="*/ 0 h 22890"/>
              <a:gd name="connsiteX0" fmla="*/ 14798 w 19871"/>
              <a:gd name="connsiteY0" fmla="*/ 0 h 22785"/>
              <a:gd name="connsiteX1" fmla="*/ 0 w 19871"/>
              <a:gd name="connsiteY1" fmla="*/ 3828 h 22785"/>
              <a:gd name="connsiteX2" fmla="*/ 5300 w 19871"/>
              <a:gd name="connsiteY2" fmla="*/ 22785 h 22785"/>
              <a:gd name="connsiteX3" fmla="*/ 19871 w 19871"/>
              <a:gd name="connsiteY3" fmla="*/ 20067 h 22785"/>
              <a:gd name="connsiteX4" fmla="*/ 17450 w 19871"/>
              <a:gd name="connsiteY4" fmla="*/ 10038 h 22785"/>
              <a:gd name="connsiteX5" fmla="*/ 14798 w 19871"/>
              <a:gd name="connsiteY5" fmla="*/ 0 h 22785"/>
              <a:gd name="connsiteX0" fmla="*/ 14798 w 19871"/>
              <a:gd name="connsiteY0" fmla="*/ 0 h 23019"/>
              <a:gd name="connsiteX1" fmla="*/ 0 w 19871"/>
              <a:gd name="connsiteY1" fmla="*/ 3828 h 23019"/>
              <a:gd name="connsiteX2" fmla="*/ 5152 w 19871"/>
              <a:gd name="connsiteY2" fmla="*/ 23019 h 23019"/>
              <a:gd name="connsiteX3" fmla="*/ 19871 w 19871"/>
              <a:gd name="connsiteY3" fmla="*/ 20067 h 23019"/>
              <a:gd name="connsiteX4" fmla="*/ 17450 w 19871"/>
              <a:gd name="connsiteY4" fmla="*/ 10038 h 23019"/>
              <a:gd name="connsiteX5" fmla="*/ 14798 w 19871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450 w 20370"/>
              <a:gd name="connsiteY4" fmla="*/ 10038 h 23019"/>
              <a:gd name="connsiteX5" fmla="*/ 14798 w 2037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754 w 20370"/>
              <a:gd name="connsiteY4" fmla="*/ 9964 h 23019"/>
              <a:gd name="connsiteX5" fmla="*/ 14798 w 20370"/>
              <a:gd name="connsiteY5" fmla="*/ 0 h 23019"/>
              <a:gd name="connsiteX0" fmla="*/ 14907 w 20370"/>
              <a:gd name="connsiteY0" fmla="*/ 0 h 22650"/>
              <a:gd name="connsiteX1" fmla="*/ 0 w 20370"/>
              <a:gd name="connsiteY1" fmla="*/ 3459 h 22650"/>
              <a:gd name="connsiteX2" fmla="*/ 5152 w 20370"/>
              <a:gd name="connsiteY2" fmla="*/ 22650 h 22650"/>
              <a:gd name="connsiteX3" fmla="*/ 20370 w 20370"/>
              <a:gd name="connsiteY3" fmla="*/ 19181 h 22650"/>
              <a:gd name="connsiteX4" fmla="*/ 17754 w 20370"/>
              <a:gd name="connsiteY4" fmla="*/ 9595 h 22650"/>
              <a:gd name="connsiteX5" fmla="*/ 14907 w 20370"/>
              <a:gd name="connsiteY5" fmla="*/ 0 h 22650"/>
              <a:gd name="connsiteX0" fmla="*/ 14407 w 19870"/>
              <a:gd name="connsiteY0" fmla="*/ 0 h 22650"/>
              <a:gd name="connsiteX1" fmla="*/ 0 w 19870"/>
              <a:gd name="connsiteY1" fmla="*/ 4384 h 22650"/>
              <a:gd name="connsiteX2" fmla="*/ 4652 w 19870"/>
              <a:gd name="connsiteY2" fmla="*/ 22650 h 22650"/>
              <a:gd name="connsiteX3" fmla="*/ 19870 w 19870"/>
              <a:gd name="connsiteY3" fmla="*/ 19181 h 22650"/>
              <a:gd name="connsiteX4" fmla="*/ 17254 w 19870"/>
              <a:gd name="connsiteY4" fmla="*/ 9595 h 22650"/>
              <a:gd name="connsiteX5" fmla="*/ 14407 w 19870"/>
              <a:gd name="connsiteY5" fmla="*/ 0 h 22650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663"/>
              <a:gd name="connsiteX1" fmla="*/ 0 w 19870"/>
              <a:gd name="connsiteY1" fmla="*/ 4384 h 23663"/>
              <a:gd name="connsiteX2" fmla="*/ 4512 w 19870"/>
              <a:gd name="connsiteY2" fmla="*/ 23663 h 23663"/>
              <a:gd name="connsiteX3" fmla="*/ 19870 w 19870"/>
              <a:gd name="connsiteY3" fmla="*/ 19181 h 23663"/>
              <a:gd name="connsiteX4" fmla="*/ 17254 w 19870"/>
              <a:gd name="connsiteY4" fmla="*/ 9595 h 23663"/>
              <a:gd name="connsiteX5" fmla="*/ 14407 w 19870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7254 w 19078"/>
              <a:gd name="connsiteY4" fmla="*/ 9595 h 23663"/>
              <a:gd name="connsiteX5" fmla="*/ 14407 w 19078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6878 w 19078"/>
              <a:gd name="connsiteY4" fmla="*/ 9602 h 23663"/>
              <a:gd name="connsiteX5" fmla="*/ 14407 w 19078"/>
              <a:gd name="connsiteY5" fmla="*/ 0 h 23663"/>
              <a:gd name="connsiteX0" fmla="*/ 0 w 19078"/>
              <a:gd name="connsiteY0" fmla="*/ 4384 h 23663"/>
              <a:gd name="connsiteX1" fmla="*/ 4512 w 19078"/>
              <a:gd name="connsiteY1" fmla="*/ 23663 h 23663"/>
              <a:gd name="connsiteX2" fmla="*/ 19078 w 19078"/>
              <a:gd name="connsiteY2" fmla="*/ 19424 h 23663"/>
              <a:gd name="connsiteX3" fmla="*/ 16878 w 19078"/>
              <a:gd name="connsiteY3" fmla="*/ 9602 h 23663"/>
              <a:gd name="connsiteX4" fmla="*/ 14407 w 19078"/>
              <a:gd name="connsiteY4" fmla="*/ 0 h 23663"/>
              <a:gd name="connsiteX5" fmla="*/ 587 w 19078"/>
              <a:gd name="connsiteY5" fmla="*/ 5055 h 23663"/>
              <a:gd name="connsiteX0" fmla="*/ 3925 w 18491"/>
              <a:gd name="connsiteY0" fmla="*/ 23663 h 23663"/>
              <a:gd name="connsiteX1" fmla="*/ 18491 w 18491"/>
              <a:gd name="connsiteY1" fmla="*/ 19424 h 23663"/>
              <a:gd name="connsiteX2" fmla="*/ 16291 w 18491"/>
              <a:gd name="connsiteY2" fmla="*/ 9602 h 23663"/>
              <a:gd name="connsiteX3" fmla="*/ 13820 w 18491"/>
              <a:gd name="connsiteY3" fmla="*/ 0 h 23663"/>
              <a:gd name="connsiteX4" fmla="*/ 0 w 18491"/>
              <a:gd name="connsiteY4" fmla="*/ 5055 h 23663"/>
              <a:gd name="connsiteX0" fmla="*/ 0 w 14566"/>
              <a:gd name="connsiteY0" fmla="*/ 23663 h 23663"/>
              <a:gd name="connsiteX1" fmla="*/ 14566 w 14566"/>
              <a:gd name="connsiteY1" fmla="*/ 19424 h 23663"/>
              <a:gd name="connsiteX2" fmla="*/ 12366 w 14566"/>
              <a:gd name="connsiteY2" fmla="*/ 9602 h 23663"/>
              <a:gd name="connsiteX3" fmla="*/ 9895 w 14566"/>
              <a:gd name="connsiteY3" fmla="*/ 0 h 23663"/>
              <a:gd name="connsiteX0" fmla="*/ 4671 w 4671"/>
              <a:gd name="connsiteY0" fmla="*/ 19424 h 19424"/>
              <a:gd name="connsiteX1" fmla="*/ 2471 w 4671"/>
              <a:gd name="connsiteY1" fmla="*/ 9602 h 19424"/>
              <a:gd name="connsiteX2" fmla="*/ 0 w 4671"/>
              <a:gd name="connsiteY2" fmla="*/ 0 h 19424"/>
              <a:gd name="connsiteX0" fmla="*/ 7486 w 7486"/>
              <a:gd name="connsiteY0" fmla="*/ 7669 h 7669"/>
              <a:gd name="connsiteX1" fmla="*/ 2776 w 7486"/>
              <a:gd name="connsiteY1" fmla="*/ 2612 h 7669"/>
              <a:gd name="connsiteX2" fmla="*/ 0 w 7486"/>
              <a:gd name="connsiteY2" fmla="*/ 0 h 7669"/>
              <a:gd name="connsiteX0" fmla="*/ 8267 w 8267"/>
              <a:gd name="connsiteY0" fmla="*/ 7620 h 7620"/>
              <a:gd name="connsiteX1" fmla="*/ 3708 w 8267"/>
              <a:gd name="connsiteY1" fmla="*/ 3406 h 7620"/>
              <a:gd name="connsiteX2" fmla="*/ 0 w 8267"/>
              <a:gd name="connsiteY2" fmla="*/ 0 h 7620"/>
              <a:gd name="connsiteX0" fmla="*/ 36336 w 36336"/>
              <a:gd name="connsiteY0" fmla="*/ 39449 h 39449"/>
              <a:gd name="connsiteX1" fmla="*/ 30821 w 36336"/>
              <a:gd name="connsiteY1" fmla="*/ 33919 h 39449"/>
              <a:gd name="connsiteX2" fmla="*/ 0 w 36336"/>
              <a:gd name="connsiteY2" fmla="*/ 0 h 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36" h="39449" extrusionOk="0">
                <a:moveTo>
                  <a:pt x="36336" y="39449"/>
                </a:moveTo>
                <a:cubicBezTo>
                  <a:pt x="32770" y="36694"/>
                  <a:pt x="34872" y="36713"/>
                  <a:pt x="30821" y="33919"/>
                </a:cubicBezTo>
                <a:cubicBezTo>
                  <a:pt x="27179" y="31407"/>
                  <a:pt x="2908" y="2543"/>
                  <a:pt x="0" y="0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93149A89-7285-4C5F-10D8-2385F63543B3}"/>
              </a:ext>
            </a:extLst>
          </p:cNvPr>
          <p:cNvSpPr/>
          <p:nvPr/>
        </p:nvSpPr>
        <p:spPr>
          <a:xfrm>
            <a:off x="2337169" y="5220432"/>
            <a:ext cx="667580" cy="78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EBF0F"/>
          </a:solidFill>
          <a:ln w="38100">
            <a:solidFill>
              <a:schemeClr val="tx1">
                <a:lumMod val="75000"/>
                <a:lumOff val="25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600">
              <a:cs typeface="+mn-ea"/>
              <a:sym typeface="+mn-lt"/>
            </a:endParaRPr>
          </a:p>
        </p:txBody>
      </p:sp>
      <p:sp>
        <p:nvSpPr>
          <p:cNvPr id="10" name="Shape 232">
            <a:extLst>
              <a:ext uri="{FF2B5EF4-FFF2-40B4-BE49-F238E27FC236}">
                <a16:creationId xmlns:a16="http://schemas.microsoft.com/office/drawing/2014/main" id="{D1EC1BEE-B164-67A8-3431-95FF4AC672C2}"/>
              </a:ext>
            </a:extLst>
          </p:cNvPr>
          <p:cNvSpPr/>
          <p:nvPr/>
        </p:nvSpPr>
        <p:spPr>
          <a:xfrm>
            <a:off x="5251465" y="5220432"/>
            <a:ext cx="667580" cy="78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EBF0F"/>
          </a:solidFill>
          <a:ln w="38100">
            <a:solidFill>
              <a:schemeClr val="tx1">
                <a:lumMod val="75000"/>
                <a:lumOff val="25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600">
              <a:cs typeface="+mn-ea"/>
              <a:sym typeface="+mn-lt"/>
            </a:endParaRPr>
          </a:p>
        </p:txBody>
      </p:sp>
      <p:sp>
        <p:nvSpPr>
          <p:cNvPr id="11" name="Shape 232">
            <a:extLst>
              <a:ext uri="{FF2B5EF4-FFF2-40B4-BE49-F238E27FC236}">
                <a16:creationId xmlns:a16="http://schemas.microsoft.com/office/drawing/2014/main" id="{444415B6-69BE-7E1C-616B-F1550F1F5ABE}"/>
              </a:ext>
            </a:extLst>
          </p:cNvPr>
          <p:cNvSpPr/>
          <p:nvPr/>
        </p:nvSpPr>
        <p:spPr>
          <a:xfrm>
            <a:off x="8118415" y="5220432"/>
            <a:ext cx="667580" cy="78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EBF0F"/>
          </a:solidFill>
          <a:ln w="38100">
            <a:solidFill>
              <a:schemeClr val="tx1">
                <a:lumMod val="75000"/>
                <a:lumOff val="25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600">
              <a:cs typeface="+mn-ea"/>
              <a:sym typeface="+mn-lt"/>
            </a:endParaRPr>
          </a:p>
        </p:txBody>
      </p:sp>
      <p:sp>
        <p:nvSpPr>
          <p:cNvPr id="12" name="Shape 29">
            <a:extLst>
              <a:ext uri="{FF2B5EF4-FFF2-40B4-BE49-F238E27FC236}">
                <a16:creationId xmlns:a16="http://schemas.microsoft.com/office/drawing/2014/main" id="{06612528-667C-1579-C9F9-FA4B5A92F62F}"/>
              </a:ext>
            </a:extLst>
          </p:cNvPr>
          <p:cNvSpPr/>
          <p:nvPr/>
        </p:nvSpPr>
        <p:spPr>
          <a:xfrm rot="6300000">
            <a:off x="6699662" y="4615315"/>
            <a:ext cx="638136" cy="2105970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" fmla="*/ 14798 w 19871"/>
              <a:gd name="connsiteY0" fmla="*/ 0 h 22890"/>
              <a:gd name="connsiteX1" fmla="*/ 0 w 19871"/>
              <a:gd name="connsiteY1" fmla="*/ 3828 h 22890"/>
              <a:gd name="connsiteX2" fmla="*/ 4463 w 19871"/>
              <a:gd name="connsiteY2" fmla="*/ 22890 h 22890"/>
              <a:gd name="connsiteX3" fmla="*/ 19871 w 19871"/>
              <a:gd name="connsiteY3" fmla="*/ 20067 h 22890"/>
              <a:gd name="connsiteX4" fmla="*/ 17450 w 19871"/>
              <a:gd name="connsiteY4" fmla="*/ 10038 h 22890"/>
              <a:gd name="connsiteX5" fmla="*/ 14798 w 19871"/>
              <a:gd name="connsiteY5" fmla="*/ 0 h 22890"/>
              <a:gd name="connsiteX0" fmla="*/ 14798 w 19871"/>
              <a:gd name="connsiteY0" fmla="*/ 0 h 22785"/>
              <a:gd name="connsiteX1" fmla="*/ 0 w 19871"/>
              <a:gd name="connsiteY1" fmla="*/ 3828 h 22785"/>
              <a:gd name="connsiteX2" fmla="*/ 5300 w 19871"/>
              <a:gd name="connsiteY2" fmla="*/ 22785 h 22785"/>
              <a:gd name="connsiteX3" fmla="*/ 19871 w 19871"/>
              <a:gd name="connsiteY3" fmla="*/ 20067 h 22785"/>
              <a:gd name="connsiteX4" fmla="*/ 17450 w 19871"/>
              <a:gd name="connsiteY4" fmla="*/ 10038 h 22785"/>
              <a:gd name="connsiteX5" fmla="*/ 14798 w 19871"/>
              <a:gd name="connsiteY5" fmla="*/ 0 h 22785"/>
              <a:gd name="connsiteX0" fmla="*/ 14798 w 19871"/>
              <a:gd name="connsiteY0" fmla="*/ 0 h 23019"/>
              <a:gd name="connsiteX1" fmla="*/ 0 w 19871"/>
              <a:gd name="connsiteY1" fmla="*/ 3828 h 23019"/>
              <a:gd name="connsiteX2" fmla="*/ 5152 w 19871"/>
              <a:gd name="connsiteY2" fmla="*/ 23019 h 23019"/>
              <a:gd name="connsiteX3" fmla="*/ 19871 w 19871"/>
              <a:gd name="connsiteY3" fmla="*/ 20067 h 23019"/>
              <a:gd name="connsiteX4" fmla="*/ 17450 w 19871"/>
              <a:gd name="connsiteY4" fmla="*/ 10038 h 23019"/>
              <a:gd name="connsiteX5" fmla="*/ 14798 w 19871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450 w 20370"/>
              <a:gd name="connsiteY4" fmla="*/ 10038 h 23019"/>
              <a:gd name="connsiteX5" fmla="*/ 14798 w 2037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754 w 20370"/>
              <a:gd name="connsiteY4" fmla="*/ 9964 h 23019"/>
              <a:gd name="connsiteX5" fmla="*/ 14798 w 20370"/>
              <a:gd name="connsiteY5" fmla="*/ 0 h 23019"/>
              <a:gd name="connsiteX0" fmla="*/ 14907 w 20370"/>
              <a:gd name="connsiteY0" fmla="*/ 0 h 22650"/>
              <a:gd name="connsiteX1" fmla="*/ 0 w 20370"/>
              <a:gd name="connsiteY1" fmla="*/ 3459 h 22650"/>
              <a:gd name="connsiteX2" fmla="*/ 5152 w 20370"/>
              <a:gd name="connsiteY2" fmla="*/ 22650 h 22650"/>
              <a:gd name="connsiteX3" fmla="*/ 20370 w 20370"/>
              <a:gd name="connsiteY3" fmla="*/ 19181 h 22650"/>
              <a:gd name="connsiteX4" fmla="*/ 17754 w 20370"/>
              <a:gd name="connsiteY4" fmla="*/ 9595 h 22650"/>
              <a:gd name="connsiteX5" fmla="*/ 14907 w 20370"/>
              <a:gd name="connsiteY5" fmla="*/ 0 h 22650"/>
              <a:gd name="connsiteX0" fmla="*/ 14407 w 19870"/>
              <a:gd name="connsiteY0" fmla="*/ 0 h 22650"/>
              <a:gd name="connsiteX1" fmla="*/ 0 w 19870"/>
              <a:gd name="connsiteY1" fmla="*/ 4384 h 22650"/>
              <a:gd name="connsiteX2" fmla="*/ 4652 w 19870"/>
              <a:gd name="connsiteY2" fmla="*/ 22650 h 22650"/>
              <a:gd name="connsiteX3" fmla="*/ 19870 w 19870"/>
              <a:gd name="connsiteY3" fmla="*/ 19181 h 22650"/>
              <a:gd name="connsiteX4" fmla="*/ 17254 w 19870"/>
              <a:gd name="connsiteY4" fmla="*/ 9595 h 22650"/>
              <a:gd name="connsiteX5" fmla="*/ 14407 w 19870"/>
              <a:gd name="connsiteY5" fmla="*/ 0 h 22650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663"/>
              <a:gd name="connsiteX1" fmla="*/ 0 w 19870"/>
              <a:gd name="connsiteY1" fmla="*/ 4384 h 23663"/>
              <a:gd name="connsiteX2" fmla="*/ 4512 w 19870"/>
              <a:gd name="connsiteY2" fmla="*/ 23663 h 23663"/>
              <a:gd name="connsiteX3" fmla="*/ 19870 w 19870"/>
              <a:gd name="connsiteY3" fmla="*/ 19181 h 23663"/>
              <a:gd name="connsiteX4" fmla="*/ 17254 w 19870"/>
              <a:gd name="connsiteY4" fmla="*/ 9595 h 23663"/>
              <a:gd name="connsiteX5" fmla="*/ 14407 w 19870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7254 w 19078"/>
              <a:gd name="connsiteY4" fmla="*/ 9595 h 23663"/>
              <a:gd name="connsiteX5" fmla="*/ 14407 w 19078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6878 w 19078"/>
              <a:gd name="connsiteY4" fmla="*/ 9602 h 23663"/>
              <a:gd name="connsiteX5" fmla="*/ 14407 w 19078"/>
              <a:gd name="connsiteY5" fmla="*/ 0 h 23663"/>
              <a:gd name="connsiteX0" fmla="*/ 0 w 19078"/>
              <a:gd name="connsiteY0" fmla="*/ 4384 h 23663"/>
              <a:gd name="connsiteX1" fmla="*/ 4512 w 19078"/>
              <a:gd name="connsiteY1" fmla="*/ 23663 h 23663"/>
              <a:gd name="connsiteX2" fmla="*/ 19078 w 19078"/>
              <a:gd name="connsiteY2" fmla="*/ 19424 h 23663"/>
              <a:gd name="connsiteX3" fmla="*/ 16878 w 19078"/>
              <a:gd name="connsiteY3" fmla="*/ 9602 h 23663"/>
              <a:gd name="connsiteX4" fmla="*/ 14407 w 19078"/>
              <a:gd name="connsiteY4" fmla="*/ 0 h 23663"/>
              <a:gd name="connsiteX5" fmla="*/ 587 w 19078"/>
              <a:gd name="connsiteY5" fmla="*/ 5055 h 23663"/>
              <a:gd name="connsiteX0" fmla="*/ 3925 w 18491"/>
              <a:gd name="connsiteY0" fmla="*/ 23663 h 23663"/>
              <a:gd name="connsiteX1" fmla="*/ 18491 w 18491"/>
              <a:gd name="connsiteY1" fmla="*/ 19424 h 23663"/>
              <a:gd name="connsiteX2" fmla="*/ 16291 w 18491"/>
              <a:gd name="connsiteY2" fmla="*/ 9602 h 23663"/>
              <a:gd name="connsiteX3" fmla="*/ 13820 w 18491"/>
              <a:gd name="connsiteY3" fmla="*/ 0 h 23663"/>
              <a:gd name="connsiteX4" fmla="*/ 0 w 18491"/>
              <a:gd name="connsiteY4" fmla="*/ 5055 h 23663"/>
              <a:gd name="connsiteX0" fmla="*/ 0 w 14566"/>
              <a:gd name="connsiteY0" fmla="*/ 23663 h 23663"/>
              <a:gd name="connsiteX1" fmla="*/ 14566 w 14566"/>
              <a:gd name="connsiteY1" fmla="*/ 19424 h 23663"/>
              <a:gd name="connsiteX2" fmla="*/ 12366 w 14566"/>
              <a:gd name="connsiteY2" fmla="*/ 9602 h 23663"/>
              <a:gd name="connsiteX3" fmla="*/ 9895 w 14566"/>
              <a:gd name="connsiteY3" fmla="*/ 0 h 23663"/>
              <a:gd name="connsiteX0" fmla="*/ 4671 w 4671"/>
              <a:gd name="connsiteY0" fmla="*/ 19424 h 19424"/>
              <a:gd name="connsiteX1" fmla="*/ 2471 w 4671"/>
              <a:gd name="connsiteY1" fmla="*/ 9602 h 19424"/>
              <a:gd name="connsiteX2" fmla="*/ 0 w 4671"/>
              <a:gd name="connsiteY2" fmla="*/ 0 h 19424"/>
              <a:gd name="connsiteX0" fmla="*/ 7486 w 7486"/>
              <a:gd name="connsiteY0" fmla="*/ 7669 h 7669"/>
              <a:gd name="connsiteX1" fmla="*/ 2776 w 7486"/>
              <a:gd name="connsiteY1" fmla="*/ 2612 h 7669"/>
              <a:gd name="connsiteX2" fmla="*/ 0 w 7486"/>
              <a:gd name="connsiteY2" fmla="*/ 0 h 7669"/>
              <a:gd name="connsiteX0" fmla="*/ 8267 w 8267"/>
              <a:gd name="connsiteY0" fmla="*/ 7620 h 7620"/>
              <a:gd name="connsiteX1" fmla="*/ 3708 w 8267"/>
              <a:gd name="connsiteY1" fmla="*/ 3406 h 7620"/>
              <a:gd name="connsiteX2" fmla="*/ 0 w 8267"/>
              <a:gd name="connsiteY2" fmla="*/ 0 h 7620"/>
              <a:gd name="connsiteX0" fmla="*/ 36336 w 36336"/>
              <a:gd name="connsiteY0" fmla="*/ 39449 h 39449"/>
              <a:gd name="connsiteX1" fmla="*/ 30821 w 36336"/>
              <a:gd name="connsiteY1" fmla="*/ 33919 h 39449"/>
              <a:gd name="connsiteX2" fmla="*/ 0 w 36336"/>
              <a:gd name="connsiteY2" fmla="*/ 0 h 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36" h="39449" extrusionOk="0">
                <a:moveTo>
                  <a:pt x="36336" y="39449"/>
                </a:moveTo>
                <a:cubicBezTo>
                  <a:pt x="32770" y="36694"/>
                  <a:pt x="34872" y="36713"/>
                  <a:pt x="30821" y="33919"/>
                </a:cubicBezTo>
                <a:cubicBezTo>
                  <a:pt x="27179" y="31407"/>
                  <a:pt x="2908" y="2543"/>
                  <a:pt x="0" y="0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13" name="Shape 29">
            <a:extLst>
              <a:ext uri="{FF2B5EF4-FFF2-40B4-BE49-F238E27FC236}">
                <a16:creationId xmlns:a16="http://schemas.microsoft.com/office/drawing/2014/main" id="{C20E6AB8-B3E2-3A27-333E-A1E30F10BEA9}"/>
              </a:ext>
            </a:extLst>
          </p:cNvPr>
          <p:cNvSpPr/>
          <p:nvPr/>
        </p:nvSpPr>
        <p:spPr>
          <a:xfrm rot="6300000">
            <a:off x="9144836" y="5169668"/>
            <a:ext cx="323904" cy="991540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" fmla="*/ 14798 w 19871"/>
              <a:gd name="connsiteY0" fmla="*/ 0 h 22890"/>
              <a:gd name="connsiteX1" fmla="*/ 0 w 19871"/>
              <a:gd name="connsiteY1" fmla="*/ 3828 h 22890"/>
              <a:gd name="connsiteX2" fmla="*/ 4463 w 19871"/>
              <a:gd name="connsiteY2" fmla="*/ 22890 h 22890"/>
              <a:gd name="connsiteX3" fmla="*/ 19871 w 19871"/>
              <a:gd name="connsiteY3" fmla="*/ 20067 h 22890"/>
              <a:gd name="connsiteX4" fmla="*/ 17450 w 19871"/>
              <a:gd name="connsiteY4" fmla="*/ 10038 h 22890"/>
              <a:gd name="connsiteX5" fmla="*/ 14798 w 19871"/>
              <a:gd name="connsiteY5" fmla="*/ 0 h 22890"/>
              <a:gd name="connsiteX0" fmla="*/ 14798 w 19871"/>
              <a:gd name="connsiteY0" fmla="*/ 0 h 22785"/>
              <a:gd name="connsiteX1" fmla="*/ 0 w 19871"/>
              <a:gd name="connsiteY1" fmla="*/ 3828 h 22785"/>
              <a:gd name="connsiteX2" fmla="*/ 5300 w 19871"/>
              <a:gd name="connsiteY2" fmla="*/ 22785 h 22785"/>
              <a:gd name="connsiteX3" fmla="*/ 19871 w 19871"/>
              <a:gd name="connsiteY3" fmla="*/ 20067 h 22785"/>
              <a:gd name="connsiteX4" fmla="*/ 17450 w 19871"/>
              <a:gd name="connsiteY4" fmla="*/ 10038 h 22785"/>
              <a:gd name="connsiteX5" fmla="*/ 14798 w 19871"/>
              <a:gd name="connsiteY5" fmla="*/ 0 h 22785"/>
              <a:gd name="connsiteX0" fmla="*/ 14798 w 19871"/>
              <a:gd name="connsiteY0" fmla="*/ 0 h 23019"/>
              <a:gd name="connsiteX1" fmla="*/ 0 w 19871"/>
              <a:gd name="connsiteY1" fmla="*/ 3828 h 23019"/>
              <a:gd name="connsiteX2" fmla="*/ 5152 w 19871"/>
              <a:gd name="connsiteY2" fmla="*/ 23019 h 23019"/>
              <a:gd name="connsiteX3" fmla="*/ 19871 w 19871"/>
              <a:gd name="connsiteY3" fmla="*/ 20067 h 23019"/>
              <a:gd name="connsiteX4" fmla="*/ 17450 w 19871"/>
              <a:gd name="connsiteY4" fmla="*/ 10038 h 23019"/>
              <a:gd name="connsiteX5" fmla="*/ 14798 w 19871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450 w 20370"/>
              <a:gd name="connsiteY4" fmla="*/ 10038 h 23019"/>
              <a:gd name="connsiteX5" fmla="*/ 14798 w 2037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754 w 20370"/>
              <a:gd name="connsiteY4" fmla="*/ 9964 h 23019"/>
              <a:gd name="connsiteX5" fmla="*/ 14798 w 20370"/>
              <a:gd name="connsiteY5" fmla="*/ 0 h 23019"/>
              <a:gd name="connsiteX0" fmla="*/ 14907 w 20370"/>
              <a:gd name="connsiteY0" fmla="*/ 0 h 22650"/>
              <a:gd name="connsiteX1" fmla="*/ 0 w 20370"/>
              <a:gd name="connsiteY1" fmla="*/ 3459 h 22650"/>
              <a:gd name="connsiteX2" fmla="*/ 5152 w 20370"/>
              <a:gd name="connsiteY2" fmla="*/ 22650 h 22650"/>
              <a:gd name="connsiteX3" fmla="*/ 20370 w 20370"/>
              <a:gd name="connsiteY3" fmla="*/ 19181 h 22650"/>
              <a:gd name="connsiteX4" fmla="*/ 17754 w 20370"/>
              <a:gd name="connsiteY4" fmla="*/ 9595 h 22650"/>
              <a:gd name="connsiteX5" fmla="*/ 14907 w 20370"/>
              <a:gd name="connsiteY5" fmla="*/ 0 h 22650"/>
              <a:gd name="connsiteX0" fmla="*/ 14407 w 19870"/>
              <a:gd name="connsiteY0" fmla="*/ 0 h 22650"/>
              <a:gd name="connsiteX1" fmla="*/ 0 w 19870"/>
              <a:gd name="connsiteY1" fmla="*/ 4384 h 22650"/>
              <a:gd name="connsiteX2" fmla="*/ 4652 w 19870"/>
              <a:gd name="connsiteY2" fmla="*/ 22650 h 22650"/>
              <a:gd name="connsiteX3" fmla="*/ 19870 w 19870"/>
              <a:gd name="connsiteY3" fmla="*/ 19181 h 22650"/>
              <a:gd name="connsiteX4" fmla="*/ 17254 w 19870"/>
              <a:gd name="connsiteY4" fmla="*/ 9595 h 22650"/>
              <a:gd name="connsiteX5" fmla="*/ 14407 w 19870"/>
              <a:gd name="connsiteY5" fmla="*/ 0 h 22650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663"/>
              <a:gd name="connsiteX1" fmla="*/ 0 w 19870"/>
              <a:gd name="connsiteY1" fmla="*/ 4384 h 23663"/>
              <a:gd name="connsiteX2" fmla="*/ 4512 w 19870"/>
              <a:gd name="connsiteY2" fmla="*/ 23663 h 23663"/>
              <a:gd name="connsiteX3" fmla="*/ 19870 w 19870"/>
              <a:gd name="connsiteY3" fmla="*/ 19181 h 23663"/>
              <a:gd name="connsiteX4" fmla="*/ 17254 w 19870"/>
              <a:gd name="connsiteY4" fmla="*/ 9595 h 23663"/>
              <a:gd name="connsiteX5" fmla="*/ 14407 w 19870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7254 w 19078"/>
              <a:gd name="connsiteY4" fmla="*/ 9595 h 23663"/>
              <a:gd name="connsiteX5" fmla="*/ 14407 w 19078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6878 w 19078"/>
              <a:gd name="connsiteY4" fmla="*/ 9602 h 23663"/>
              <a:gd name="connsiteX5" fmla="*/ 14407 w 19078"/>
              <a:gd name="connsiteY5" fmla="*/ 0 h 23663"/>
              <a:gd name="connsiteX0" fmla="*/ 0 w 19078"/>
              <a:gd name="connsiteY0" fmla="*/ 4384 h 23663"/>
              <a:gd name="connsiteX1" fmla="*/ 4512 w 19078"/>
              <a:gd name="connsiteY1" fmla="*/ 23663 h 23663"/>
              <a:gd name="connsiteX2" fmla="*/ 19078 w 19078"/>
              <a:gd name="connsiteY2" fmla="*/ 19424 h 23663"/>
              <a:gd name="connsiteX3" fmla="*/ 16878 w 19078"/>
              <a:gd name="connsiteY3" fmla="*/ 9602 h 23663"/>
              <a:gd name="connsiteX4" fmla="*/ 14407 w 19078"/>
              <a:gd name="connsiteY4" fmla="*/ 0 h 23663"/>
              <a:gd name="connsiteX5" fmla="*/ 587 w 19078"/>
              <a:gd name="connsiteY5" fmla="*/ 5055 h 23663"/>
              <a:gd name="connsiteX0" fmla="*/ 3925 w 18491"/>
              <a:gd name="connsiteY0" fmla="*/ 23663 h 23663"/>
              <a:gd name="connsiteX1" fmla="*/ 18491 w 18491"/>
              <a:gd name="connsiteY1" fmla="*/ 19424 h 23663"/>
              <a:gd name="connsiteX2" fmla="*/ 16291 w 18491"/>
              <a:gd name="connsiteY2" fmla="*/ 9602 h 23663"/>
              <a:gd name="connsiteX3" fmla="*/ 13820 w 18491"/>
              <a:gd name="connsiteY3" fmla="*/ 0 h 23663"/>
              <a:gd name="connsiteX4" fmla="*/ 0 w 18491"/>
              <a:gd name="connsiteY4" fmla="*/ 5055 h 23663"/>
              <a:gd name="connsiteX0" fmla="*/ 0 w 14566"/>
              <a:gd name="connsiteY0" fmla="*/ 23663 h 23663"/>
              <a:gd name="connsiteX1" fmla="*/ 14566 w 14566"/>
              <a:gd name="connsiteY1" fmla="*/ 19424 h 23663"/>
              <a:gd name="connsiteX2" fmla="*/ 12366 w 14566"/>
              <a:gd name="connsiteY2" fmla="*/ 9602 h 23663"/>
              <a:gd name="connsiteX3" fmla="*/ 9895 w 14566"/>
              <a:gd name="connsiteY3" fmla="*/ 0 h 23663"/>
              <a:gd name="connsiteX0" fmla="*/ 4671 w 4671"/>
              <a:gd name="connsiteY0" fmla="*/ 19424 h 19424"/>
              <a:gd name="connsiteX1" fmla="*/ 2471 w 4671"/>
              <a:gd name="connsiteY1" fmla="*/ 9602 h 19424"/>
              <a:gd name="connsiteX2" fmla="*/ 0 w 4671"/>
              <a:gd name="connsiteY2" fmla="*/ 0 h 19424"/>
              <a:gd name="connsiteX0" fmla="*/ 7486 w 7486"/>
              <a:gd name="connsiteY0" fmla="*/ 7669 h 7669"/>
              <a:gd name="connsiteX1" fmla="*/ 2776 w 7486"/>
              <a:gd name="connsiteY1" fmla="*/ 2612 h 7669"/>
              <a:gd name="connsiteX2" fmla="*/ 0 w 7486"/>
              <a:gd name="connsiteY2" fmla="*/ 0 h 7669"/>
              <a:gd name="connsiteX0" fmla="*/ 8267 w 8267"/>
              <a:gd name="connsiteY0" fmla="*/ 7620 h 7620"/>
              <a:gd name="connsiteX1" fmla="*/ 3708 w 8267"/>
              <a:gd name="connsiteY1" fmla="*/ 3406 h 7620"/>
              <a:gd name="connsiteX2" fmla="*/ 0 w 8267"/>
              <a:gd name="connsiteY2" fmla="*/ 0 h 7620"/>
              <a:gd name="connsiteX0" fmla="*/ 36336 w 36336"/>
              <a:gd name="connsiteY0" fmla="*/ 39449 h 39449"/>
              <a:gd name="connsiteX1" fmla="*/ 30821 w 36336"/>
              <a:gd name="connsiteY1" fmla="*/ 33919 h 39449"/>
              <a:gd name="connsiteX2" fmla="*/ 0 w 36336"/>
              <a:gd name="connsiteY2" fmla="*/ 0 h 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36" h="39449" extrusionOk="0">
                <a:moveTo>
                  <a:pt x="36336" y="39449"/>
                </a:moveTo>
                <a:cubicBezTo>
                  <a:pt x="32770" y="36694"/>
                  <a:pt x="34872" y="36713"/>
                  <a:pt x="30821" y="33919"/>
                </a:cubicBezTo>
                <a:cubicBezTo>
                  <a:pt x="27179" y="31407"/>
                  <a:pt x="2908" y="2543"/>
                  <a:pt x="0" y="0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A14EE7-3339-0618-CE82-69B2E9F26B3E}"/>
              </a:ext>
            </a:extLst>
          </p:cNvPr>
          <p:cNvSpPr txBox="1"/>
          <p:nvPr/>
        </p:nvSpPr>
        <p:spPr>
          <a:xfrm>
            <a:off x="1800598" y="6061609"/>
            <a:ext cx="151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进入超市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DF4AFC-46AD-503B-5081-673D637C5BBA}"/>
              </a:ext>
            </a:extLst>
          </p:cNvPr>
          <p:cNvSpPr txBox="1"/>
          <p:nvPr/>
        </p:nvSpPr>
        <p:spPr>
          <a:xfrm>
            <a:off x="3313293" y="4847698"/>
            <a:ext cx="1512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洗漱用品 电器文具 </a:t>
            </a:r>
            <a:endParaRPr lang="zh-CN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EED306-BB79-4109-74E1-7E35FD22B557}"/>
              </a:ext>
            </a:extLst>
          </p:cNvPr>
          <p:cNvSpPr txBox="1"/>
          <p:nvPr/>
        </p:nvSpPr>
        <p:spPr>
          <a:xfrm>
            <a:off x="4829053" y="6098838"/>
            <a:ext cx="151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目标以外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9ACFF1-6EB7-A4B0-73F9-1B72DF234C90}"/>
              </a:ext>
            </a:extLst>
          </p:cNvPr>
          <p:cNvSpPr txBox="1"/>
          <p:nvPr/>
        </p:nvSpPr>
        <p:spPr>
          <a:xfrm>
            <a:off x="6211686" y="4847698"/>
            <a:ext cx="1512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冷热生鲜 零食酒水</a:t>
            </a:r>
            <a:endParaRPr lang="zh-CN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9A818E2-E04C-5BC1-01E5-390D52369C0C}"/>
              </a:ext>
            </a:extLst>
          </p:cNvPr>
          <p:cNvSpPr txBox="1"/>
          <p:nvPr/>
        </p:nvSpPr>
        <p:spPr>
          <a:xfrm>
            <a:off x="7837836" y="6061609"/>
            <a:ext cx="151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目标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17F9006-7B2E-C2DA-35DD-C75F2617A746}"/>
              </a:ext>
            </a:extLst>
          </p:cNvPr>
          <p:cNvSpPr txBox="1"/>
          <p:nvPr/>
        </p:nvSpPr>
        <p:spPr>
          <a:xfrm>
            <a:off x="9852646" y="5434605"/>
            <a:ext cx="151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购物结束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478EEDF-3AA3-88BC-90CA-2E25179E1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959" y="1129122"/>
            <a:ext cx="6882493" cy="49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34725B-4015-F8CC-73F2-F3A8F54DE39C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超市布局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F3CD392-5886-BC8C-6C4C-C5FD535DF11B}"/>
              </a:ext>
            </a:extLst>
          </p:cNvPr>
          <p:cNvGrpSpPr/>
          <p:nvPr/>
        </p:nvGrpSpPr>
        <p:grpSpPr>
          <a:xfrm>
            <a:off x="2412275" y="1950205"/>
            <a:ext cx="3750883" cy="3651250"/>
            <a:chOff x="2017485" y="1843314"/>
            <a:chExt cx="4064000" cy="39560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62FB96B-0CA4-D068-9A58-E0054149DD63}"/>
                </a:ext>
              </a:extLst>
            </p:cNvPr>
            <p:cNvSpPr/>
            <p:nvPr/>
          </p:nvSpPr>
          <p:spPr>
            <a:xfrm>
              <a:off x="2017485" y="1843314"/>
              <a:ext cx="4064000" cy="2844800"/>
            </a:xfrm>
            <a:prstGeom prst="rect">
              <a:avLst/>
            </a:prstGeom>
            <a:noFill/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72B7D97-27E5-47D5-31CC-491689C25EE2}"/>
                </a:ext>
              </a:extLst>
            </p:cNvPr>
            <p:cNvSpPr/>
            <p:nvPr/>
          </p:nvSpPr>
          <p:spPr>
            <a:xfrm>
              <a:off x="2711450" y="4688114"/>
              <a:ext cx="165101" cy="1111250"/>
            </a:xfrm>
            <a:prstGeom prst="rect">
              <a:avLst/>
            </a:prstGeom>
            <a:noFill/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B03C45E-F273-2CE6-0DB2-AD4D08FD0E10}"/>
                </a:ext>
              </a:extLst>
            </p:cNvPr>
            <p:cNvSpPr/>
            <p:nvPr/>
          </p:nvSpPr>
          <p:spPr>
            <a:xfrm>
              <a:off x="5130800" y="4688114"/>
              <a:ext cx="165101" cy="1111250"/>
            </a:xfrm>
            <a:prstGeom prst="rect">
              <a:avLst/>
            </a:prstGeom>
            <a:noFill/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E3AC146-7321-F9BC-3261-27A2BED6F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9" y="4010942"/>
            <a:ext cx="1326977" cy="17724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EF6A67-78E5-AE20-4A37-5C9D76393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83" y="2281451"/>
            <a:ext cx="3411891" cy="191918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51D842B-07A4-BF58-6EC0-70A1876BADB9}"/>
              </a:ext>
            </a:extLst>
          </p:cNvPr>
          <p:cNvSpPr/>
          <p:nvPr/>
        </p:nvSpPr>
        <p:spPr>
          <a:xfrm>
            <a:off x="6163158" y="908071"/>
            <a:ext cx="576942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预测</a:t>
            </a:r>
            <a:r>
              <a:rPr lang="en-US" altLang="zh-CN" sz="40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(</a:t>
            </a:r>
            <a:r>
              <a:rPr lang="zh-CN" altLang="en-US" sz="40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建模</a:t>
            </a:r>
            <a:r>
              <a:rPr lang="en-US" altLang="zh-CN" sz="40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)</a:t>
            </a:r>
            <a:r>
              <a:rPr lang="en-US" altLang="zh-CN" sz="40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br>
              <a:rPr lang="en-US" altLang="zh-CN" sz="40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en-US" altLang="zh-CN" sz="4000" b="1" cap="none" spc="0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sz="28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预测未来的数据</a:t>
            </a:r>
            <a:r>
              <a:rPr lang="en-US" altLang="zh-CN" sz="28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,</a:t>
            </a:r>
            <a:r>
              <a:rPr lang="zh-CN" altLang="en-US" sz="2800" b="1" dirty="0">
                <a:ln w="12700">
                  <a:solidFill>
                    <a:srgbClr val="D20000"/>
                  </a:solidFill>
                  <a:prstDash val="solid"/>
                </a:ln>
                <a:solidFill>
                  <a:srgbClr val="FF5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用于决策</a:t>
            </a:r>
            <a:endParaRPr lang="zh-CN" altLang="en-US" sz="3600" b="1" cap="none" spc="0" dirty="0">
              <a:ln w="12700">
                <a:solidFill>
                  <a:srgbClr val="D20000"/>
                </a:solidFill>
                <a:prstDash val="solid"/>
              </a:ln>
              <a:solidFill>
                <a:srgbClr val="FF505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7A9BE8-B295-4CD5-DDAE-47B5F11CEBFA}"/>
              </a:ext>
            </a:extLst>
          </p:cNvPr>
          <p:cNvSpPr/>
          <p:nvPr/>
        </p:nvSpPr>
        <p:spPr>
          <a:xfrm>
            <a:off x="6327066" y="2308907"/>
            <a:ext cx="530976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* 决策</a:t>
            </a: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: </a:t>
            </a:r>
            <a:b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</a:b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	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决策策略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,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指导规划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,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设计需求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6F3718-68DC-2B74-E47F-0C67C5B47E99}"/>
              </a:ext>
            </a:extLst>
          </p:cNvPr>
          <p:cNvSpPr/>
          <p:nvPr/>
        </p:nvSpPr>
        <p:spPr>
          <a:xfrm>
            <a:off x="6327066" y="3443800"/>
            <a:ext cx="493088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* 隐藏属性</a:t>
            </a: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: </a:t>
            </a:r>
            <a:b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</a:b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	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事物存在隐藏属性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,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优先级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652BC1-0797-63D5-D3A4-31F5C3807D2D}"/>
              </a:ext>
            </a:extLst>
          </p:cNvPr>
          <p:cNvSpPr/>
          <p:nvPr/>
        </p:nvSpPr>
        <p:spPr>
          <a:xfrm>
            <a:off x="6371432" y="4575823"/>
            <a:ext cx="537813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* 引导</a:t>
            </a: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: </a:t>
            </a:r>
            <a:b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</a:br>
            <a:r>
              <a:rPr lang="en-US" altLang="zh-C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	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收益最大化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,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引导用户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, 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rPr>
              <a:t>规划路线</a:t>
            </a:r>
          </a:p>
          <a:p>
            <a:endParaRPr lang="zh-CN" altLang="en-US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60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E0CFCD-CEE5-827F-DD3B-E32EDA2AD692}"/>
              </a:ext>
            </a:extLst>
          </p:cNvPr>
          <p:cNvSpPr txBox="1"/>
          <p:nvPr/>
        </p:nvSpPr>
        <p:spPr>
          <a:xfrm>
            <a:off x="996685" y="279624"/>
            <a:ext cx="69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31333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太阳每天都会升起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7667BF-75B6-4FC0-F6B6-4C2CB5DBF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21" y="1138191"/>
            <a:ext cx="8057965" cy="50362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D1C55B-E8CC-9C51-0A35-BC0FAA99D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4" y="1074198"/>
            <a:ext cx="5447930" cy="30644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D0E7A0-2956-3DDC-2BC7-B1DD980E8E3E}"/>
              </a:ext>
            </a:extLst>
          </p:cNvPr>
          <p:cNvSpPr txBox="1"/>
          <p:nvPr/>
        </p:nvSpPr>
        <p:spPr>
          <a:xfrm>
            <a:off x="4474670" y="4357585"/>
            <a:ext cx="556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Day 1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太阳升起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3BFB8-D2E0-F4D8-8337-35C0B684D406}"/>
              </a:ext>
            </a:extLst>
          </p:cNvPr>
          <p:cNvSpPr txBox="1"/>
          <p:nvPr/>
        </p:nvSpPr>
        <p:spPr>
          <a:xfrm>
            <a:off x="4474669" y="4785037"/>
            <a:ext cx="556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Day 2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太阳升起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DD2D62-78DE-D096-7EE5-A1AF727E1191}"/>
              </a:ext>
            </a:extLst>
          </p:cNvPr>
          <p:cNvSpPr txBox="1"/>
          <p:nvPr/>
        </p:nvSpPr>
        <p:spPr>
          <a:xfrm>
            <a:off x="4474669" y="5212489"/>
            <a:ext cx="556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Day 3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太阳升起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EFF8BD-6F4C-5AFD-3219-ED60EB367233}"/>
              </a:ext>
            </a:extLst>
          </p:cNvPr>
          <p:cNvSpPr txBox="1"/>
          <p:nvPr/>
        </p:nvSpPr>
        <p:spPr>
          <a:xfrm>
            <a:off x="4474669" y="5645682"/>
            <a:ext cx="556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Day 4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太阳没有升起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7AD682-3F57-8221-848D-66C9CCC51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20" y="1074198"/>
            <a:ext cx="5322200" cy="30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0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28828 0.242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4" y="1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3357</TotalTime>
  <Words>1768</Words>
  <Application>Microsoft Office PowerPoint</Application>
  <PresentationFormat>宽屏</PresentationFormat>
  <Paragraphs>263</Paragraphs>
  <Slides>45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FontAwesome</vt:lpstr>
      <vt:lpstr>GeosansLight</vt:lpstr>
      <vt:lpstr>New Cicle</vt:lpstr>
      <vt:lpstr>华文细黑</vt:lpstr>
      <vt:lpstr>Arial</vt:lpstr>
      <vt:lpstr>Calibri</vt:lpstr>
      <vt:lpstr>Consolas</vt:lpstr>
      <vt:lpstr>Office Theme</vt:lpstr>
      <vt:lpstr>PowerPoint 演示文稿</vt:lpstr>
      <vt:lpstr>目录</vt:lpstr>
      <vt:lpstr>故事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Success Group</vt:lpstr>
      <vt:lpstr>Cloud Server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>http:/www.ypppt.com</cp:keywords>
  <dc:description/>
  <cp:lastModifiedBy>宪晨 张</cp:lastModifiedBy>
  <cp:revision>207</cp:revision>
  <dcterms:created xsi:type="dcterms:W3CDTF">2013-09-23T19:24:59Z</dcterms:created>
  <dcterms:modified xsi:type="dcterms:W3CDTF">2024-07-14T15:19:37Z</dcterms:modified>
  <cp:category/>
</cp:coreProperties>
</file>